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60"/>
  </p:notesMasterIdLst>
  <p:handoutMasterIdLst>
    <p:handoutMasterId r:id="rId61"/>
  </p:handoutMasterIdLst>
  <p:sldIdLst>
    <p:sldId id="455" r:id="rId2"/>
    <p:sldId id="484" r:id="rId3"/>
    <p:sldId id="648" r:id="rId4"/>
    <p:sldId id="674" r:id="rId5"/>
    <p:sldId id="641" r:id="rId6"/>
    <p:sldId id="642" r:id="rId7"/>
    <p:sldId id="643" r:id="rId8"/>
    <p:sldId id="668" r:id="rId9"/>
    <p:sldId id="644" r:id="rId10"/>
    <p:sldId id="645" r:id="rId11"/>
    <p:sldId id="646" r:id="rId12"/>
    <p:sldId id="651" r:id="rId13"/>
    <p:sldId id="675" r:id="rId14"/>
    <p:sldId id="676" r:id="rId15"/>
    <p:sldId id="677" r:id="rId16"/>
    <p:sldId id="678" r:id="rId17"/>
    <p:sldId id="679" r:id="rId18"/>
    <p:sldId id="680" r:id="rId19"/>
    <p:sldId id="681" r:id="rId20"/>
    <p:sldId id="682" r:id="rId21"/>
    <p:sldId id="683" r:id="rId22"/>
    <p:sldId id="684" r:id="rId23"/>
    <p:sldId id="649" r:id="rId24"/>
    <p:sldId id="685" r:id="rId25"/>
    <p:sldId id="652" r:id="rId26"/>
    <p:sldId id="653" r:id="rId27"/>
    <p:sldId id="655" r:id="rId28"/>
    <p:sldId id="656" r:id="rId29"/>
    <p:sldId id="670" r:id="rId30"/>
    <p:sldId id="669" r:id="rId31"/>
    <p:sldId id="688" r:id="rId32"/>
    <p:sldId id="690" r:id="rId33"/>
    <p:sldId id="691" r:id="rId34"/>
    <p:sldId id="692" r:id="rId35"/>
    <p:sldId id="693" r:id="rId36"/>
    <p:sldId id="694" r:id="rId37"/>
    <p:sldId id="695" r:id="rId38"/>
    <p:sldId id="699" r:id="rId39"/>
    <p:sldId id="698" r:id="rId40"/>
    <p:sldId id="696" r:id="rId41"/>
    <p:sldId id="705" r:id="rId42"/>
    <p:sldId id="701" r:id="rId43"/>
    <p:sldId id="702" r:id="rId44"/>
    <p:sldId id="697" r:id="rId45"/>
    <p:sldId id="703" r:id="rId46"/>
    <p:sldId id="706" r:id="rId47"/>
    <p:sldId id="704" r:id="rId48"/>
    <p:sldId id="708" r:id="rId49"/>
    <p:sldId id="711" r:id="rId50"/>
    <p:sldId id="710" r:id="rId51"/>
    <p:sldId id="713" r:id="rId52"/>
    <p:sldId id="714" r:id="rId53"/>
    <p:sldId id="712" r:id="rId54"/>
    <p:sldId id="716" r:id="rId55"/>
    <p:sldId id="715" r:id="rId56"/>
    <p:sldId id="717" r:id="rId57"/>
    <p:sldId id="718" r:id="rId58"/>
    <p:sldId id="640" r:id="rId59"/>
  </p:sldIdLst>
  <p:sldSz cx="9144000" cy="6858000" type="screen4x3"/>
  <p:notesSz cx="9926638" cy="14355763"/>
  <p:defaultTextStyle>
    <a:defPPr>
      <a:defRPr lang="en-US"/>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1"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572">
          <p15:clr>
            <a:srgbClr val="A4A3A4"/>
          </p15:clr>
        </p15:guide>
        <p15:guide id="4" orient="horz" pos="3929">
          <p15:clr>
            <a:srgbClr val="A4A3A4"/>
          </p15:clr>
        </p15:guide>
        <p15:guide id="5" orient="horz" pos="28">
          <p15:clr>
            <a:srgbClr val="A4A3A4"/>
          </p15:clr>
        </p15:guide>
        <p15:guide id="6" orient="horz" pos="119">
          <p15:clr>
            <a:srgbClr val="A4A3A4"/>
          </p15:clr>
        </p15:guide>
        <p15:guide id="7" pos="2886">
          <p15:clr>
            <a:srgbClr val="A4A3A4"/>
          </p15:clr>
        </p15:guide>
        <p15:guide id="8" pos="274">
          <p15:clr>
            <a:srgbClr val="A4A3A4"/>
          </p15:clr>
        </p15:guide>
        <p15:guide id="9" pos="5511">
          <p15:clr>
            <a:srgbClr val="A4A3A4"/>
          </p15:clr>
        </p15:guide>
        <p15:guide id="10" orient="horz" pos="981">
          <p15:clr>
            <a:srgbClr val="A4A3A4"/>
          </p15:clr>
        </p15:guide>
        <p15:guide id="11" pos="29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e" initials="N" lastIdx="21" clrIdx="0"/>
  <p:cmAuthor id="2" name="Theo Hawkins" initials="TH"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15E2C"/>
    <a:srgbClr val="CC9900"/>
    <a:srgbClr val="D9D9D9"/>
    <a:srgbClr val="DDD9C3"/>
    <a:srgbClr val="666633"/>
    <a:srgbClr val="FEEDCE"/>
    <a:srgbClr val="C7D9A3"/>
    <a:srgbClr val="CDDDAD"/>
    <a:srgbClr val="FCDE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91088" autoAdjust="0"/>
  </p:normalViewPr>
  <p:slideViewPr>
    <p:cSldViewPr>
      <p:cViewPr varScale="1">
        <p:scale>
          <a:sx n="57" d="100"/>
          <a:sy n="57" d="100"/>
        </p:scale>
        <p:origin x="1576" y="48"/>
      </p:cViewPr>
      <p:guideLst>
        <p:guide orient="horz" pos="2160"/>
        <p:guide pos="2880"/>
        <p:guide orient="horz" pos="572"/>
        <p:guide orient="horz" pos="3929"/>
        <p:guide orient="horz" pos="28"/>
        <p:guide orient="horz" pos="119"/>
        <p:guide pos="2886"/>
        <p:guide pos="274"/>
        <p:guide pos="5511"/>
        <p:guide orient="horz" pos="981"/>
        <p:guide pos="295"/>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E72056-C445-45D0-9110-5A5B5A84286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07B340BA-40BC-4F49-92D1-F819A0C30FF2}">
      <dgm:prSet phldrT="[Text]" custT="1"/>
      <dgm:spPr/>
      <dgm:t>
        <a:bodyPr/>
        <a:lstStyle/>
        <a:p>
          <a:r>
            <a:rPr lang="en-US" sz="1800" dirty="0"/>
            <a:t>1</a:t>
          </a:r>
        </a:p>
      </dgm:t>
    </dgm:pt>
    <dgm:pt modelId="{9E1420FA-16E4-49E1-A8AA-4ABE06E111DD}" type="parTrans" cxnId="{1C253F98-CA3C-44DF-96E5-063CE397B34C}">
      <dgm:prSet/>
      <dgm:spPr/>
      <dgm:t>
        <a:bodyPr/>
        <a:lstStyle/>
        <a:p>
          <a:endParaRPr lang="en-US"/>
        </a:p>
      </dgm:t>
    </dgm:pt>
    <dgm:pt modelId="{AAA6A47F-5459-4057-AD52-F33223CBD0D4}" type="sibTrans" cxnId="{1C253F98-CA3C-44DF-96E5-063CE397B34C}">
      <dgm:prSet/>
      <dgm:spPr/>
      <dgm:t>
        <a:bodyPr/>
        <a:lstStyle/>
        <a:p>
          <a:endParaRPr lang="en-US"/>
        </a:p>
      </dgm:t>
    </dgm:pt>
    <dgm:pt modelId="{E5C33532-22B5-4094-A168-0D9A0181BFDB}">
      <dgm:prSet phldrT="[Text]"/>
      <dgm:spPr/>
      <dgm:t>
        <a:bodyPr/>
        <a:lstStyle/>
        <a:p>
          <a:r>
            <a:rPr lang="en-US" altLang="en-US" dirty="0"/>
            <a:t>Identify the conflicting ethical issue</a:t>
          </a:r>
          <a:endParaRPr lang="en-US" dirty="0"/>
        </a:p>
      </dgm:t>
    </dgm:pt>
    <dgm:pt modelId="{233F41AB-A5F2-47E4-8C1B-D624D0A5E27F}" type="parTrans" cxnId="{0B3796F0-952A-4AE8-BF5D-81B2F5A667DE}">
      <dgm:prSet/>
      <dgm:spPr/>
      <dgm:t>
        <a:bodyPr/>
        <a:lstStyle/>
        <a:p>
          <a:endParaRPr lang="en-US"/>
        </a:p>
      </dgm:t>
    </dgm:pt>
    <dgm:pt modelId="{33E48E58-5B16-44B7-9585-CAA3218C0EAE}" type="sibTrans" cxnId="{0B3796F0-952A-4AE8-BF5D-81B2F5A667DE}">
      <dgm:prSet/>
      <dgm:spPr/>
      <dgm:t>
        <a:bodyPr/>
        <a:lstStyle/>
        <a:p>
          <a:endParaRPr lang="en-US"/>
        </a:p>
      </dgm:t>
    </dgm:pt>
    <dgm:pt modelId="{EF7B6EEF-7357-4701-A706-8B4C08DFBA10}">
      <dgm:prSet phldrT="[Text]" custT="1"/>
      <dgm:spPr/>
      <dgm:t>
        <a:bodyPr/>
        <a:lstStyle/>
        <a:p>
          <a:r>
            <a:rPr lang="en-US" sz="1800" dirty="0"/>
            <a:t>2</a:t>
          </a:r>
        </a:p>
      </dgm:t>
    </dgm:pt>
    <dgm:pt modelId="{4FE9BB5F-C57E-4429-8BDA-A8A04BD492A3}" type="parTrans" cxnId="{5A08A956-0F98-4252-9C45-126C3A7C8B59}">
      <dgm:prSet/>
      <dgm:spPr/>
      <dgm:t>
        <a:bodyPr/>
        <a:lstStyle/>
        <a:p>
          <a:endParaRPr lang="en-US"/>
        </a:p>
      </dgm:t>
    </dgm:pt>
    <dgm:pt modelId="{60227868-862E-4E66-9CA5-8C5B98700227}" type="sibTrans" cxnId="{5A08A956-0F98-4252-9C45-126C3A7C8B59}">
      <dgm:prSet/>
      <dgm:spPr/>
      <dgm:t>
        <a:bodyPr/>
        <a:lstStyle/>
        <a:p>
          <a:endParaRPr lang="en-US"/>
        </a:p>
      </dgm:t>
    </dgm:pt>
    <dgm:pt modelId="{9BD930F4-3260-4B6A-8218-A98286C95580}">
      <dgm:prSet phldrT="[Text]"/>
      <dgm:spPr/>
      <dgm:t>
        <a:bodyPr/>
        <a:lstStyle/>
        <a:p>
          <a:r>
            <a:rPr lang="en-US" altLang="en-US" dirty="0"/>
            <a:t>Identify all role players affected by decision</a:t>
          </a:r>
          <a:endParaRPr lang="en-US" dirty="0"/>
        </a:p>
      </dgm:t>
    </dgm:pt>
    <dgm:pt modelId="{1A1EF158-CE88-4836-A374-4B8C99A5A9F2}" type="parTrans" cxnId="{91FBBBF4-8AEE-4668-B998-0FD176ACD847}">
      <dgm:prSet/>
      <dgm:spPr/>
      <dgm:t>
        <a:bodyPr/>
        <a:lstStyle/>
        <a:p>
          <a:endParaRPr lang="en-US"/>
        </a:p>
      </dgm:t>
    </dgm:pt>
    <dgm:pt modelId="{7AF77860-EBF5-44BB-A0C7-1A179752A561}" type="sibTrans" cxnId="{91FBBBF4-8AEE-4668-B998-0FD176ACD847}">
      <dgm:prSet/>
      <dgm:spPr/>
      <dgm:t>
        <a:bodyPr/>
        <a:lstStyle/>
        <a:p>
          <a:endParaRPr lang="en-US"/>
        </a:p>
      </dgm:t>
    </dgm:pt>
    <dgm:pt modelId="{CACE8B90-F5B8-4F9E-AFC0-CBB3A1C8A36B}">
      <dgm:prSet phldrT="[Text]" custT="1"/>
      <dgm:spPr/>
      <dgm:t>
        <a:bodyPr/>
        <a:lstStyle/>
        <a:p>
          <a:r>
            <a:rPr lang="en-US" sz="1800" dirty="0"/>
            <a:t>3</a:t>
          </a:r>
        </a:p>
      </dgm:t>
    </dgm:pt>
    <dgm:pt modelId="{7F541271-8C53-45D4-B140-9291D13B304F}" type="parTrans" cxnId="{31D56846-FB6D-4741-84B9-563435AB3C2C}">
      <dgm:prSet/>
      <dgm:spPr/>
      <dgm:t>
        <a:bodyPr/>
        <a:lstStyle/>
        <a:p>
          <a:endParaRPr lang="en-US"/>
        </a:p>
      </dgm:t>
    </dgm:pt>
    <dgm:pt modelId="{A1C79362-09EF-4604-A23F-27756C6E0D01}" type="sibTrans" cxnId="{31D56846-FB6D-4741-84B9-563435AB3C2C}">
      <dgm:prSet/>
      <dgm:spPr/>
      <dgm:t>
        <a:bodyPr/>
        <a:lstStyle/>
        <a:p>
          <a:endParaRPr lang="en-US"/>
        </a:p>
      </dgm:t>
    </dgm:pt>
    <dgm:pt modelId="{96443EDA-6755-4628-9F89-8A60AC8981FE}">
      <dgm:prSet phldrT="[Text]"/>
      <dgm:spPr/>
      <dgm:t>
        <a:bodyPr/>
        <a:lstStyle/>
        <a:p>
          <a:r>
            <a:rPr lang="en-US" altLang="en-US" dirty="0"/>
            <a:t>Identify consequences of decision to all role players</a:t>
          </a:r>
          <a:endParaRPr lang="en-US" dirty="0"/>
        </a:p>
      </dgm:t>
    </dgm:pt>
    <dgm:pt modelId="{0D72A462-0690-49AB-99BB-D5A3BBE9FA02}" type="parTrans" cxnId="{127867B1-BBA4-440B-807E-4D6047BF96A1}">
      <dgm:prSet/>
      <dgm:spPr/>
      <dgm:t>
        <a:bodyPr/>
        <a:lstStyle/>
        <a:p>
          <a:endParaRPr lang="en-US"/>
        </a:p>
      </dgm:t>
    </dgm:pt>
    <dgm:pt modelId="{8FA10AE1-8EC7-4061-910E-E3D8C0E20AC6}" type="sibTrans" cxnId="{127867B1-BBA4-440B-807E-4D6047BF96A1}">
      <dgm:prSet/>
      <dgm:spPr/>
      <dgm:t>
        <a:bodyPr/>
        <a:lstStyle/>
        <a:p>
          <a:endParaRPr lang="en-US"/>
        </a:p>
      </dgm:t>
    </dgm:pt>
    <dgm:pt modelId="{4A4BA31D-7596-427B-B93B-7099DDA6BFA7}">
      <dgm:prSet custT="1"/>
      <dgm:spPr/>
      <dgm:t>
        <a:bodyPr/>
        <a:lstStyle/>
        <a:p>
          <a:r>
            <a:rPr lang="en-US" sz="1600" dirty="0"/>
            <a:t>4</a:t>
          </a:r>
        </a:p>
      </dgm:t>
    </dgm:pt>
    <dgm:pt modelId="{1FC3EFFE-72FD-4320-B0B3-4E1AB64F67B9}" type="parTrans" cxnId="{527F7E22-7C66-4E5F-BDEA-4E694F15F5EE}">
      <dgm:prSet/>
      <dgm:spPr/>
      <dgm:t>
        <a:bodyPr/>
        <a:lstStyle/>
        <a:p>
          <a:endParaRPr lang="en-US"/>
        </a:p>
      </dgm:t>
    </dgm:pt>
    <dgm:pt modelId="{8C4C9EA5-B1B0-40C3-96AA-6A170F5401CB}" type="sibTrans" cxnId="{527F7E22-7C66-4E5F-BDEA-4E694F15F5EE}">
      <dgm:prSet/>
      <dgm:spPr/>
      <dgm:t>
        <a:bodyPr/>
        <a:lstStyle/>
        <a:p>
          <a:endParaRPr lang="en-US"/>
        </a:p>
      </dgm:t>
    </dgm:pt>
    <dgm:pt modelId="{99C729D2-EC2E-4EAF-8273-ED70C9CF11EC}">
      <dgm:prSet custT="1"/>
      <dgm:spPr/>
      <dgm:t>
        <a:bodyPr/>
        <a:lstStyle/>
        <a:p>
          <a:r>
            <a:rPr lang="en-US" sz="1800" dirty="0"/>
            <a:t>5</a:t>
          </a:r>
        </a:p>
      </dgm:t>
    </dgm:pt>
    <dgm:pt modelId="{CFBEADCF-3865-4486-A52F-2DC3F5826DEE}" type="parTrans" cxnId="{A0AC522A-5126-4F1E-B466-B3DAF6C7918E}">
      <dgm:prSet/>
      <dgm:spPr/>
      <dgm:t>
        <a:bodyPr/>
        <a:lstStyle/>
        <a:p>
          <a:endParaRPr lang="en-US"/>
        </a:p>
      </dgm:t>
    </dgm:pt>
    <dgm:pt modelId="{C4D054EB-724F-44EA-BED7-28A91E8C9B68}" type="sibTrans" cxnId="{A0AC522A-5126-4F1E-B466-B3DAF6C7918E}">
      <dgm:prSet/>
      <dgm:spPr/>
      <dgm:t>
        <a:bodyPr/>
        <a:lstStyle/>
        <a:p>
          <a:endParaRPr lang="en-US"/>
        </a:p>
      </dgm:t>
    </dgm:pt>
    <dgm:pt modelId="{2CCC7CD9-A548-4D99-BB14-7A620622D038}">
      <dgm:prSet custT="1"/>
      <dgm:spPr/>
      <dgm:t>
        <a:bodyPr/>
        <a:lstStyle/>
        <a:p>
          <a:r>
            <a:rPr lang="en-US" sz="1800" dirty="0"/>
            <a:t>6</a:t>
          </a:r>
        </a:p>
      </dgm:t>
    </dgm:pt>
    <dgm:pt modelId="{B894C280-B46C-4D85-805B-FF9CBBD9923B}" type="parTrans" cxnId="{3E886567-67A1-465D-AEFF-AA3DCC9FD723}">
      <dgm:prSet/>
      <dgm:spPr/>
      <dgm:t>
        <a:bodyPr/>
        <a:lstStyle/>
        <a:p>
          <a:endParaRPr lang="en-US"/>
        </a:p>
      </dgm:t>
    </dgm:pt>
    <dgm:pt modelId="{1371D539-852E-4022-A7C2-51855340B644}" type="sibTrans" cxnId="{3E886567-67A1-465D-AEFF-AA3DCC9FD723}">
      <dgm:prSet/>
      <dgm:spPr/>
      <dgm:t>
        <a:bodyPr/>
        <a:lstStyle/>
        <a:p>
          <a:endParaRPr lang="en-US"/>
        </a:p>
      </dgm:t>
    </dgm:pt>
    <dgm:pt modelId="{FC193F85-2354-46B7-B3CF-678601A52EF3}">
      <dgm:prSet custT="1"/>
      <dgm:spPr/>
      <dgm:t>
        <a:bodyPr/>
        <a:lstStyle/>
        <a:p>
          <a:r>
            <a:rPr lang="en-US" sz="1800" dirty="0"/>
            <a:t>7</a:t>
          </a:r>
        </a:p>
      </dgm:t>
    </dgm:pt>
    <dgm:pt modelId="{B16D164E-8AED-4D0A-B2F8-E46E92C005DC}" type="parTrans" cxnId="{552FCDD0-597F-4DB4-9E64-8E1B9C9BF80F}">
      <dgm:prSet/>
      <dgm:spPr/>
      <dgm:t>
        <a:bodyPr/>
        <a:lstStyle/>
        <a:p>
          <a:endParaRPr lang="en-US"/>
        </a:p>
      </dgm:t>
    </dgm:pt>
    <dgm:pt modelId="{29A1F813-5CD0-4042-AFEB-EF76EFDB047A}" type="sibTrans" cxnId="{552FCDD0-597F-4DB4-9E64-8E1B9C9BF80F}">
      <dgm:prSet/>
      <dgm:spPr/>
      <dgm:t>
        <a:bodyPr/>
        <a:lstStyle/>
        <a:p>
          <a:endParaRPr lang="en-US"/>
        </a:p>
      </dgm:t>
    </dgm:pt>
    <dgm:pt modelId="{D8FC5F28-9224-484E-BDF0-5DB9816FAB52}">
      <dgm:prSet/>
      <dgm:spPr/>
      <dgm:t>
        <a:bodyPr/>
        <a:lstStyle/>
        <a:p>
          <a:r>
            <a:rPr lang="en-US" altLang="en-US" dirty="0"/>
            <a:t>Explore possible options and outcomes</a:t>
          </a:r>
          <a:endParaRPr lang="en-US" dirty="0"/>
        </a:p>
      </dgm:t>
    </dgm:pt>
    <dgm:pt modelId="{27A806CA-39A6-43F5-9D0F-FB9C1D158335}" type="parTrans" cxnId="{C15D526A-8C1C-458E-9516-7BC6E2144A5E}">
      <dgm:prSet/>
      <dgm:spPr/>
      <dgm:t>
        <a:bodyPr/>
        <a:lstStyle/>
        <a:p>
          <a:endParaRPr lang="en-US"/>
        </a:p>
      </dgm:t>
    </dgm:pt>
    <dgm:pt modelId="{AAC80699-95F0-4DA3-8286-990390CD87EB}" type="sibTrans" cxnId="{C15D526A-8C1C-458E-9516-7BC6E2144A5E}">
      <dgm:prSet/>
      <dgm:spPr/>
      <dgm:t>
        <a:bodyPr/>
        <a:lstStyle/>
        <a:p>
          <a:endParaRPr lang="en-US"/>
        </a:p>
      </dgm:t>
    </dgm:pt>
    <dgm:pt modelId="{53A02E0D-5BA6-45F6-A77F-D72B6AAAB9A1}">
      <dgm:prSet/>
      <dgm:spPr/>
      <dgm:t>
        <a:bodyPr/>
        <a:lstStyle/>
        <a:p>
          <a:r>
            <a:rPr lang="en-US" altLang="en-US"/>
            <a:t>Consult with multi-disciplinary team</a:t>
          </a:r>
          <a:endParaRPr lang="en-US"/>
        </a:p>
      </dgm:t>
    </dgm:pt>
    <dgm:pt modelId="{85171D8B-4C9F-4794-9106-01AD43A3B2E7}" type="parTrans" cxnId="{0BA47CF4-2DA3-4806-87F4-9796C3B85342}">
      <dgm:prSet/>
      <dgm:spPr/>
      <dgm:t>
        <a:bodyPr/>
        <a:lstStyle/>
        <a:p>
          <a:endParaRPr lang="en-US"/>
        </a:p>
      </dgm:t>
    </dgm:pt>
    <dgm:pt modelId="{3EE2BFA1-20C5-48B9-8354-CF8989262E2A}" type="sibTrans" cxnId="{0BA47CF4-2DA3-4806-87F4-9796C3B85342}">
      <dgm:prSet/>
      <dgm:spPr/>
      <dgm:t>
        <a:bodyPr/>
        <a:lstStyle/>
        <a:p>
          <a:endParaRPr lang="en-US"/>
        </a:p>
      </dgm:t>
    </dgm:pt>
    <dgm:pt modelId="{7EE881F5-1FE1-4294-8998-FB72A8B933BA}">
      <dgm:prSet/>
      <dgm:spPr/>
      <dgm:t>
        <a:bodyPr/>
        <a:lstStyle/>
        <a:p>
          <a:r>
            <a:rPr lang="en-US" altLang="en-US"/>
            <a:t>Make the decision and document the process</a:t>
          </a:r>
          <a:endParaRPr lang="en-US"/>
        </a:p>
      </dgm:t>
    </dgm:pt>
    <dgm:pt modelId="{0A71CC26-2550-4C83-BA21-D37506C4233D}" type="parTrans" cxnId="{CB3DB96A-259D-40C3-A60B-BDA51CC4B8CC}">
      <dgm:prSet/>
      <dgm:spPr/>
      <dgm:t>
        <a:bodyPr/>
        <a:lstStyle/>
        <a:p>
          <a:endParaRPr lang="en-US"/>
        </a:p>
      </dgm:t>
    </dgm:pt>
    <dgm:pt modelId="{A3E201A1-36D3-441E-B5B2-75F41B0BE68A}" type="sibTrans" cxnId="{CB3DB96A-259D-40C3-A60B-BDA51CC4B8CC}">
      <dgm:prSet/>
      <dgm:spPr/>
      <dgm:t>
        <a:bodyPr/>
        <a:lstStyle/>
        <a:p>
          <a:endParaRPr lang="en-US"/>
        </a:p>
      </dgm:t>
    </dgm:pt>
    <dgm:pt modelId="{A9EEA83D-5183-4B02-9A9F-5FD148007331}">
      <dgm:prSet/>
      <dgm:spPr/>
      <dgm:t>
        <a:bodyPr/>
        <a:lstStyle/>
        <a:p>
          <a:r>
            <a:rPr lang="en-US" altLang="en-US"/>
            <a:t>Monitor and evaluate the decision</a:t>
          </a:r>
          <a:endParaRPr lang="en-US"/>
        </a:p>
      </dgm:t>
    </dgm:pt>
    <dgm:pt modelId="{8011935B-D2D5-4E78-8828-6D49672C2922}" type="parTrans" cxnId="{88920491-AF96-40F7-8CF0-337630B4F3A3}">
      <dgm:prSet/>
      <dgm:spPr/>
      <dgm:t>
        <a:bodyPr/>
        <a:lstStyle/>
        <a:p>
          <a:endParaRPr lang="en-US"/>
        </a:p>
      </dgm:t>
    </dgm:pt>
    <dgm:pt modelId="{478919A5-CE1F-4300-8745-E9B6069231DB}" type="sibTrans" cxnId="{88920491-AF96-40F7-8CF0-337630B4F3A3}">
      <dgm:prSet/>
      <dgm:spPr/>
      <dgm:t>
        <a:bodyPr/>
        <a:lstStyle/>
        <a:p>
          <a:endParaRPr lang="en-US"/>
        </a:p>
      </dgm:t>
    </dgm:pt>
    <dgm:pt modelId="{676E9DE4-516C-4339-82D7-28021ADA7714}" type="pres">
      <dgm:prSet presAssocID="{AAE72056-C445-45D0-9110-5A5B5A84286A}" presName="linearFlow" presStyleCnt="0">
        <dgm:presLayoutVars>
          <dgm:dir/>
          <dgm:animLvl val="lvl"/>
          <dgm:resizeHandles val="exact"/>
        </dgm:presLayoutVars>
      </dgm:prSet>
      <dgm:spPr/>
    </dgm:pt>
    <dgm:pt modelId="{1F148528-4B1F-49C8-9F63-C210171804AC}" type="pres">
      <dgm:prSet presAssocID="{07B340BA-40BC-4F49-92D1-F819A0C30FF2}" presName="composite" presStyleCnt="0"/>
      <dgm:spPr/>
    </dgm:pt>
    <dgm:pt modelId="{F069B56A-E4C4-47E4-A3EB-7CD572A84151}" type="pres">
      <dgm:prSet presAssocID="{07B340BA-40BC-4F49-92D1-F819A0C30FF2}" presName="parentText" presStyleLbl="alignNode1" presStyleIdx="0" presStyleCnt="7" custLinFactNeighborY="269">
        <dgm:presLayoutVars>
          <dgm:chMax val="1"/>
          <dgm:bulletEnabled val="1"/>
        </dgm:presLayoutVars>
      </dgm:prSet>
      <dgm:spPr/>
    </dgm:pt>
    <dgm:pt modelId="{3C845308-BEF5-4E09-B39B-151929886556}" type="pres">
      <dgm:prSet presAssocID="{07B340BA-40BC-4F49-92D1-F819A0C30FF2}" presName="descendantText" presStyleLbl="alignAcc1" presStyleIdx="0" presStyleCnt="7">
        <dgm:presLayoutVars>
          <dgm:bulletEnabled val="1"/>
        </dgm:presLayoutVars>
      </dgm:prSet>
      <dgm:spPr/>
    </dgm:pt>
    <dgm:pt modelId="{2650B3AD-4BD8-4AC0-B270-8965F854E260}" type="pres">
      <dgm:prSet presAssocID="{AAA6A47F-5459-4057-AD52-F33223CBD0D4}" presName="sp" presStyleCnt="0"/>
      <dgm:spPr/>
    </dgm:pt>
    <dgm:pt modelId="{8A88EDA6-261F-47D4-95CA-A4F626857169}" type="pres">
      <dgm:prSet presAssocID="{EF7B6EEF-7357-4701-A706-8B4C08DFBA10}" presName="composite" presStyleCnt="0"/>
      <dgm:spPr/>
    </dgm:pt>
    <dgm:pt modelId="{30934B40-FECA-4F1E-9EFC-55A7A1B0C0B2}" type="pres">
      <dgm:prSet presAssocID="{EF7B6EEF-7357-4701-A706-8B4C08DFBA10}" presName="parentText" presStyleLbl="alignNode1" presStyleIdx="1" presStyleCnt="7">
        <dgm:presLayoutVars>
          <dgm:chMax val="1"/>
          <dgm:bulletEnabled val="1"/>
        </dgm:presLayoutVars>
      </dgm:prSet>
      <dgm:spPr/>
    </dgm:pt>
    <dgm:pt modelId="{D6A2E1E6-8B32-4666-A647-F5C1C97749DA}" type="pres">
      <dgm:prSet presAssocID="{EF7B6EEF-7357-4701-A706-8B4C08DFBA10}" presName="descendantText" presStyleLbl="alignAcc1" presStyleIdx="1" presStyleCnt="7">
        <dgm:presLayoutVars>
          <dgm:bulletEnabled val="1"/>
        </dgm:presLayoutVars>
      </dgm:prSet>
      <dgm:spPr/>
    </dgm:pt>
    <dgm:pt modelId="{DB612788-D5CF-4FA0-8B9A-D9962C76CC22}" type="pres">
      <dgm:prSet presAssocID="{60227868-862E-4E66-9CA5-8C5B98700227}" presName="sp" presStyleCnt="0"/>
      <dgm:spPr/>
    </dgm:pt>
    <dgm:pt modelId="{8D03E7A1-B36A-487E-A0D2-FA5CC9CEE328}" type="pres">
      <dgm:prSet presAssocID="{CACE8B90-F5B8-4F9E-AFC0-CBB3A1C8A36B}" presName="composite" presStyleCnt="0"/>
      <dgm:spPr/>
    </dgm:pt>
    <dgm:pt modelId="{2574B122-05C1-476A-AE76-9271A01E25D1}" type="pres">
      <dgm:prSet presAssocID="{CACE8B90-F5B8-4F9E-AFC0-CBB3A1C8A36B}" presName="parentText" presStyleLbl="alignNode1" presStyleIdx="2" presStyleCnt="7">
        <dgm:presLayoutVars>
          <dgm:chMax val="1"/>
          <dgm:bulletEnabled val="1"/>
        </dgm:presLayoutVars>
      </dgm:prSet>
      <dgm:spPr/>
    </dgm:pt>
    <dgm:pt modelId="{BA0DDAD8-3D70-41A8-ABE6-76C48ECCF48A}" type="pres">
      <dgm:prSet presAssocID="{CACE8B90-F5B8-4F9E-AFC0-CBB3A1C8A36B}" presName="descendantText" presStyleLbl="alignAcc1" presStyleIdx="2" presStyleCnt="7">
        <dgm:presLayoutVars>
          <dgm:bulletEnabled val="1"/>
        </dgm:presLayoutVars>
      </dgm:prSet>
      <dgm:spPr/>
    </dgm:pt>
    <dgm:pt modelId="{739311B9-1FC3-4D46-BDBA-0A8D336AD0E9}" type="pres">
      <dgm:prSet presAssocID="{A1C79362-09EF-4604-A23F-27756C6E0D01}" presName="sp" presStyleCnt="0"/>
      <dgm:spPr/>
    </dgm:pt>
    <dgm:pt modelId="{31E95B55-5091-4C26-A3AC-25D24B42323B}" type="pres">
      <dgm:prSet presAssocID="{4A4BA31D-7596-427B-B93B-7099DDA6BFA7}" presName="composite" presStyleCnt="0"/>
      <dgm:spPr/>
    </dgm:pt>
    <dgm:pt modelId="{E6D75223-BF90-48B7-8E9E-FA02BDE55CD2}" type="pres">
      <dgm:prSet presAssocID="{4A4BA31D-7596-427B-B93B-7099DDA6BFA7}" presName="parentText" presStyleLbl="alignNode1" presStyleIdx="3" presStyleCnt="7">
        <dgm:presLayoutVars>
          <dgm:chMax val="1"/>
          <dgm:bulletEnabled val="1"/>
        </dgm:presLayoutVars>
      </dgm:prSet>
      <dgm:spPr/>
    </dgm:pt>
    <dgm:pt modelId="{24F1F20C-3054-4B9D-920E-91AA8A57F2D6}" type="pres">
      <dgm:prSet presAssocID="{4A4BA31D-7596-427B-B93B-7099DDA6BFA7}" presName="descendantText" presStyleLbl="alignAcc1" presStyleIdx="3" presStyleCnt="7">
        <dgm:presLayoutVars>
          <dgm:bulletEnabled val="1"/>
        </dgm:presLayoutVars>
      </dgm:prSet>
      <dgm:spPr/>
    </dgm:pt>
    <dgm:pt modelId="{B7A5D6CE-7D0B-4BDD-A076-878D5A7792CA}" type="pres">
      <dgm:prSet presAssocID="{8C4C9EA5-B1B0-40C3-96AA-6A170F5401CB}" presName="sp" presStyleCnt="0"/>
      <dgm:spPr/>
    </dgm:pt>
    <dgm:pt modelId="{9F6BA2A8-28D6-4746-AE98-E5719F7200D3}" type="pres">
      <dgm:prSet presAssocID="{99C729D2-EC2E-4EAF-8273-ED70C9CF11EC}" presName="composite" presStyleCnt="0"/>
      <dgm:spPr/>
    </dgm:pt>
    <dgm:pt modelId="{860365E5-C616-4F7E-9309-3CF85282A1E2}" type="pres">
      <dgm:prSet presAssocID="{99C729D2-EC2E-4EAF-8273-ED70C9CF11EC}" presName="parentText" presStyleLbl="alignNode1" presStyleIdx="4" presStyleCnt="7">
        <dgm:presLayoutVars>
          <dgm:chMax val="1"/>
          <dgm:bulletEnabled val="1"/>
        </dgm:presLayoutVars>
      </dgm:prSet>
      <dgm:spPr/>
    </dgm:pt>
    <dgm:pt modelId="{B5FBEA91-5915-4A69-ABA7-4AFCEDB45AF2}" type="pres">
      <dgm:prSet presAssocID="{99C729D2-EC2E-4EAF-8273-ED70C9CF11EC}" presName="descendantText" presStyleLbl="alignAcc1" presStyleIdx="4" presStyleCnt="7">
        <dgm:presLayoutVars>
          <dgm:bulletEnabled val="1"/>
        </dgm:presLayoutVars>
      </dgm:prSet>
      <dgm:spPr/>
    </dgm:pt>
    <dgm:pt modelId="{0915ED79-039E-4C2B-88DA-385EEEF9A58F}" type="pres">
      <dgm:prSet presAssocID="{C4D054EB-724F-44EA-BED7-28A91E8C9B68}" presName="sp" presStyleCnt="0"/>
      <dgm:spPr/>
    </dgm:pt>
    <dgm:pt modelId="{F185F1E3-87F8-44BD-9A40-59E0AA554D31}" type="pres">
      <dgm:prSet presAssocID="{2CCC7CD9-A548-4D99-BB14-7A620622D038}" presName="composite" presStyleCnt="0"/>
      <dgm:spPr/>
    </dgm:pt>
    <dgm:pt modelId="{007C51D0-6BCE-4DD3-AD1C-16F9DB05B47D}" type="pres">
      <dgm:prSet presAssocID="{2CCC7CD9-A548-4D99-BB14-7A620622D038}" presName="parentText" presStyleLbl="alignNode1" presStyleIdx="5" presStyleCnt="7">
        <dgm:presLayoutVars>
          <dgm:chMax val="1"/>
          <dgm:bulletEnabled val="1"/>
        </dgm:presLayoutVars>
      </dgm:prSet>
      <dgm:spPr/>
    </dgm:pt>
    <dgm:pt modelId="{84C103A3-4BB6-4EF8-894D-DB15319573F2}" type="pres">
      <dgm:prSet presAssocID="{2CCC7CD9-A548-4D99-BB14-7A620622D038}" presName="descendantText" presStyleLbl="alignAcc1" presStyleIdx="5" presStyleCnt="7">
        <dgm:presLayoutVars>
          <dgm:bulletEnabled val="1"/>
        </dgm:presLayoutVars>
      </dgm:prSet>
      <dgm:spPr/>
    </dgm:pt>
    <dgm:pt modelId="{5EB77BA8-1A7F-44F6-8F65-CB1CCC756BB6}" type="pres">
      <dgm:prSet presAssocID="{1371D539-852E-4022-A7C2-51855340B644}" presName="sp" presStyleCnt="0"/>
      <dgm:spPr/>
    </dgm:pt>
    <dgm:pt modelId="{FFBE93E0-738C-4652-AF41-0DBD762814A0}" type="pres">
      <dgm:prSet presAssocID="{FC193F85-2354-46B7-B3CF-678601A52EF3}" presName="composite" presStyleCnt="0"/>
      <dgm:spPr/>
    </dgm:pt>
    <dgm:pt modelId="{6D191993-29B5-406B-ABE4-AC5CA5E81D85}" type="pres">
      <dgm:prSet presAssocID="{FC193F85-2354-46B7-B3CF-678601A52EF3}" presName="parentText" presStyleLbl="alignNode1" presStyleIdx="6" presStyleCnt="7">
        <dgm:presLayoutVars>
          <dgm:chMax val="1"/>
          <dgm:bulletEnabled val="1"/>
        </dgm:presLayoutVars>
      </dgm:prSet>
      <dgm:spPr/>
    </dgm:pt>
    <dgm:pt modelId="{184EC508-19FE-4EAB-8360-4D08464D0C80}" type="pres">
      <dgm:prSet presAssocID="{FC193F85-2354-46B7-B3CF-678601A52EF3}" presName="descendantText" presStyleLbl="alignAcc1" presStyleIdx="6" presStyleCnt="7">
        <dgm:presLayoutVars>
          <dgm:bulletEnabled val="1"/>
        </dgm:presLayoutVars>
      </dgm:prSet>
      <dgm:spPr/>
    </dgm:pt>
  </dgm:ptLst>
  <dgm:cxnLst>
    <dgm:cxn modelId="{36D1B60A-E34E-4274-ACFD-5D979DAD793D}" type="presOf" srcId="{AAE72056-C445-45D0-9110-5A5B5A84286A}" destId="{676E9DE4-516C-4339-82D7-28021ADA7714}" srcOrd="0" destOrd="0" presId="urn:microsoft.com/office/officeart/2005/8/layout/chevron2"/>
    <dgm:cxn modelId="{16DA0817-0935-41A3-9CAE-7C05EA043026}" type="presOf" srcId="{A9EEA83D-5183-4B02-9A9F-5FD148007331}" destId="{184EC508-19FE-4EAB-8360-4D08464D0C80}" srcOrd="0" destOrd="0" presId="urn:microsoft.com/office/officeart/2005/8/layout/chevron2"/>
    <dgm:cxn modelId="{F908921E-8A59-4616-99E8-B926D4B9AD49}" type="presOf" srcId="{96443EDA-6755-4628-9F89-8A60AC8981FE}" destId="{BA0DDAD8-3D70-41A8-ABE6-76C48ECCF48A}" srcOrd="0" destOrd="0" presId="urn:microsoft.com/office/officeart/2005/8/layout/chevron2"/>
    <dgm:cxn modelId="{527F7E22-7C66-4E5F-BDEA-4E694F15F5EE}" srcId="{AAE72056-C445-45D0-9110-5A5B5A84286A}" destId="{4A4BA31D-7596-427B-B93B-7099DDA6BFA7}" srcOrd="3" destOrd="0" parTransId="{1FC3EFFE-72FD-4320-B0B3-4E1AB64F67B9}" sibTransId="{8C4C9EA5-B1B0-40C3-96AA-6A170F5401CB}"/>
    <dgm:cxn modelId="{BD2DEF23-1AAE-4053-A49E-6404DF5126C8}" type="presOf" srcId="{99C729D2-EC2E-4EAF-8273-ED70C9CF11EC}" destId="{860365E5-C616-4F7E-9309-3CF85282A1E2}" srcOrd="0" destOrd="0" presId="urn:microsoft.com/office/officeart/2005/8/layout/chevron2"/>
    <dgm:cxn modelId="{A0AC522A-5126-4F1E-B466-B3DAF6C7918E}" srcId="{AAE72056-C445-45D0-9110-5A5B5A84286A}" destId="{99C729D2-EC2E-4EAF-8273-ED70C9CF11EC}" srcOrd="4" destOrd="0" parTransId="{CFBEADCF-3865-4486-A52F-2DC3F5826DEE}" sibTransId="{C4D054EB-724F-44EA-BED7-28A91E8C9B68}"/>
    <dgm:cxn modelId="{D0845C2E-D37E-4B5E-9089-2B7817CBDF84}" type="presOf" srcId="{D8FC5F28-9224-484E-BDF0-5DB9816FAB52}" destId="{24F1F20C-3054-4B9D-920E-91AA8A57F2D6}" srcOrd="0" destOrd="0" presId="urn:microsoft.com/office/officeart/2005/8/layout/chevron2"/>
    <dgm:cxn modelId="{B565553D-DF8A-4536-AB29-655BB4C03EB4}" type="presOf" srcId="{9BD930F4-3260-4B6A-8218-A98286C95580}" destId="{D6A2E1E6-8B32-4666-A647-F5C1C97749DA}" srcOrd="0" destOrd="0" presId="urn:microsoft.com/office/officeart/2005/8/layout/chevron2"/>
    <dgm:cxn modelId="{31D56846-FB6D-4741-84B9-563435AB3C2C}" srcId="{AAE72056-C445-45D0-9110-5A5B5A84286A}" destId="{CACE8B90-F5B8-4F9E-AFC0-CBB3A1C8A36B}" srcOrd="2" destOrd="0" parTransId="{7F541271-8C53-45D4-B140-9291D13B304F}" sibTransId="{A1C79362-09EF-4604-A23F-27756C6E0D01}"/>
    <dgm:cxn modelId="{3E886567-67A1-465D-AEFF-AA3DCC9FD723}" srcId="{AAE72056-C445-45D0-9110-5A5B5A84286A}" destId="{2CCC7CD9-A548-4D99-BB14-7A620622D038}" srcOrd="5" destOrd="0" parTransId="{B894C280-B46C-4D85-805B-FF9CBBD9923B}" sibTransId="{1371D539-852E-4022-A7C2-51855340B644}"/>
    <dgm:cxn modelId="{C15D526A-8C1C-458E-9516-7BC6E2144A5E}" srcId="{4A4BA31D-7596-427B-B93B-7099DDA6BFA7}" destId="{D8FC5F28-9224-484E-BDF0-5DB9816FAB52}" srcOrd="0" destOrd="0" parTransId="{27A806CA-39A6-43F5-9D0F-FB9C1D158335}" sibTransId="{AAC80699-95F0-4DA3-8286-990390CD87EB}"/>
    <dgm:cxn modelId="{CB3DB96A-259D-40C3-A60B-BDA51CC4B8CC}" srcId="{2CCC7CD9-A548-4D99-BB14-7A620622D038}" destId="{7EE881F5-1FE1-4294-8998-FB72A8B933BA}" srcOrd="0" destOrd="0" parTransId="{0A71CC26-2550-4C83-BA21-D37506C4233D}" sibTransId="{A3E201A1-36D3-441E-B5B2-75F41B0BE68A}"/>
    <dgm:cxn modelId="{D1713A70-A57F-4B60-9FFC-C0FDF360C4C8}" type="presOf" srcId="{E5C33532-22B5-4094-A168-0D9A0181BFDB}" destId="{3C845308-BEF5-4E09-B39B-151929886556}" srcOrd="0" destOrd="0" presId="urn:microsoft.com/office/officeart/2005/8/layout/chevron2"/>
    <dgm:cxn modelId="{5A08A956-0F98-4252-9C45-126C3A7C8B59}" srcId="{AAE72056-C445-45D0-9110-5A5B5A84286A}" destId="{EF7B6EEF-7357-4701-A706-8B4C08DFBA10}" srcOrd="1" destOrd="0" parTransId="{4FE9BB5F-C57E-4429-8BDA-A8A04BD492A3}" sibTransId="{60227868-862E-4E66-9CA5-8C5B98700227}"/>
    <dgm:cxn modelId="{F198B679-84F0-4D17-9AEA-074F81B97210}" type="presOf" srcId="{7EE881F5-1FE1-4294-8998-FB72A8B933BA}" destId="{84C103A3-4BB6-4EF8-894D-DB15319573F2}" srcOrd="0" destOrd="0" presId="urn:microsoft.com/office/officeart/2005/8/layout/chevron2"/>
    <dgm:cxn modelId="{88920491-AF96-40F7-8CF0-337630B4F3A3}" srcId="{FC193F85-2354-46B7-B3CF-678601A52EF3}" destId="{A9EEA83D-5183-4B02-9A9F-5FD148007331}" srcOrd="0" destOrd="0" parTransId="{8011935B-D2D5-4E78-8828-6D49672C2922}" sibTransId="{478919A5-CE1F-4300-8745-E9B6069231DB}"/>
    <dgm:cxn modelId="{1C253F98-CA3C-44DF-96E5-063CE397B34C}" srcId="{AAE72056-C445-45D0-9110-5A5B5A84286A}" destId="{07B340BA-40BC-4F49-92D1-F819A0C30FF2}" srcOrd="0" destOrd="0" parTransId="{9E1420FA-16E4-49E1-A8AA-4ABE06E111DD}" sibTransId="{AAA6A47F-5459-4057-AD52-F33223CBD0D4}"/>
    <dgm:cxn modelId="{6F93EFAA-B38B-4FEA-B72B-B9B8F57F5B4B}" type="presOf" srcId="{2CCC7CD9-A548-4D99-BB14-7A620622D038}" destId="{007C51D0-6BCE-4DD3-AD1C-16F9DB05B47D}" srcOrd="0" destOrd="0" presId="urn:microsoft.com/office/officeart/2005/8/layout/chevron2"/>
    <dgm:cxn modelId="{93B571B0-9FD4-4659-8F1B-1D3F41C7578E}" type="presOf" srcId="{FC193F85-2354-46B7-B3CF-678601A52EF3}" destId="{6D191993-29B5-406B-ABE4-AC5CA5E81D85}" srcOrd="0" destOrd="0" presId="urn:microsoft.com/office/officeart/2005/8/layout/chevron2"/>
    <dgm:cxn modelId="{127867B1-BBA4-440B-807E-4D6047BF96A1}" srcId="{CACE8B90-F5B8-4F9E-AFC0-CBB3A1C8A36B}" destId="{96443EDA-6755-4628-9F89-8A60AC8981FE}" srcOrd="0" destOrd="0" parTransId="{0D72A462-0690-49AB-99BB-D5A3BBE9FA02}" sibTransId="{8FA10AE1-8EC7-4061-910E-E3D8C0E20AC6}"/>
    <dgm:cxn modelId="{ED458DBA-1757-46F5-95A6-4798763A521C}" type="presOf" srcId="{4A4BA31D-7596-427B-B93B-7099DDA6BFA7}" destId="{E6D75223-BF90-48B7-8E9E-FA02BDE55CD2}" srcOrd="0" destOrd="0" presId="urn:microsoft.com/office/officeart/2005/8/layout/chevron2"/>
    <dgm:cxn modelId="{E552BEC3-1FA2-4FE0-BBF5-A3AB3AB53501}" type="presOf" srcId="{EF7B6EEF-7357-4701-A706-8B4C08DFBA10}" destId="{30934B40-FECA-4F1E-9EFC-55A7A1B0C0B2}" srcOrd="0" destOrd="0" presId="urn:microsoft.com/office/officeart/2005/8/layout/chevron2"/>
    <dgm:cxn modelId="{552FCDD0-597F-4DB4-9E64-8E1B9C9BF80F}" srcId="{AAE72056-C445-45D0-9110-5A5B5A84286A}" destId="{FC193F85-2354-46B7-B3CF-678601A52EF3}" srcOrd="6" destOrd="0" parTransId="{B16D164E-8AED-4D0A-B2F8-E46E92C005DC}" sibTransId="{29A1F813-5CD0-4042-AFEB-EF76EFDB047A}"/>
    <dgm:cxn modelId="{FB7FFFD0-531C-416B-BB19-AE2DE7D1E227}" type="presOf" srcId="{07B340BA-40BC-4F49-92D1-F819A0C30FF2}" destId="{F069B56A-E4C4-47E4-A3EB-7CD572A84151}" srcOrd="0" destOrd="0" presId="urn:microsoft.com/office/officeart/2005/8/layout/chevron2"/>
    <dgm:cxn modelId="{66BCD3D8-5189-41A7-A15D-E8F6BBECD08C}" type="presOf" srcId="{53A02E0D-5BA6-45F6-A77F-D72B6AAAB9A1}" destId="{B5FBEA91-5915-4A69-ABA7-4AFCEDB45AF2}" srcOrd="0" destOrd="0" presId="urn:microsoft.com/office/officeart/2005/8/layout/chevron2"/>
    <dgm:cxn modelId="{0B3796F0-952A-4AE8-BF5D-81B2F5A667DE}" srcId="{07B340BA-40BC-4F49-92D1-F819A0C30FF2}" destId="{E5C33532-22B5-4094-A168-0D9A0181BFDB}" srcOrd="0" destOrd="0" parTransId="{233F41AB-A5F2-47E4-8C1B-D624D0A5E27F}" sibTransId="{33E48E58-5B16-44B7-9585-CAA3218C0EAE}"/>
    <dgm:cxn modelId="{0BA47CF4-2DA3-4806-87F4-9796C3B85342}" srcId="{99C729D2-EC2E-4EAF-8273-ED70C9CF11EC}" destId="{53A02E0D-5BA6-45F6-A77F-D72B6AAAB9A1}" srcOrd="0" destOrd="0" parTransId="{85171D8B-4C9F-4794-9106-01AD43A3B2E7}" sibTransId="{3EE2BFA1-20C5-48B9-8354-CF8989262E2A}"/>
    <dgm:cxn modelId="{91FBBBF4-8AEE-4668-B998-0FD176ACD847}" srcId="{EF7B6EEF-7357-4701-A706-8B4C08DFBA10}" destId="{9BD930F4-3260-4B6A-8218-A98286C95580}" srcOrd="0" destOrd="0" parTransId="{1A1EF158-CE88-4836-A374-4B8C99A5A9F2}" sibTransId="{7AF77860-EBF5-44BB-A0C7-1A179752A561}"/>
    <dgm:cxn modelId="{13C535FB-6974-4436-ACD8-20EEBDF8C19D}" type="presOf" srcId="{CACE8B90-F5B8-4F9E-AFC0-CBB3A1C8A36B}" destId="{2574B122-05C1-476A-AE76-9271A01E25D1}" srcOrd="0" destOrd="0" presId="urn:microsoft.com/office/officeart/2005/8/layout/chevron2"/>
    <dgm:cxn modelId="{F0600253-97E2-4BCB-A984-2DA1E9566126}" type="presParOf" srcId="{676E9DE4-516C-4339-82D7-28021ADA7714}" destId="{1F148528-4B1F-49C8-9F63-C210171804AC}" srcOrd="0" destOrd="0" presId="urn:microsoft.com/office/officeart/2005/8/layout/chevron2"/>
    <dgm:cxn modelId="{298EF25F-ABD6-4D9C-A767-F820EF3F6F69}" type="presParOf" srcId="{1F148528-4B1F-49C8-9F63-C210171804AC}" destId="{F069B56A-E4C4-47E4-A3EB-7CD572A84151}" srcOrd="0" destOrd="0" presId="urn:microsoft.com/office/officeart/2005/8/layout/chevron2"/>
    <dgm:cxn modelId="{E391F4CC-A48F-44AD-829E-DC9F2DB2217D}" type="presParOf" srcId="{1F148528-4B1F-49C8-9F63-C210171804AC}" destId="{3C845308-BEF5-4E09-B39B-151929886556}" srcOrd="1" destOrd="0" presId="urn:microsoft.com/office/officeart/2005/8/layout/chevron2"/>
    <dgm:cxn modelId="{0F34A53E-3180-4313-BC43-7A23AEA7A1EC}" type="presParOf" srcId="{676E9DE4-516C-4339-82D7-28021ADA7714}" destId="{2650B3AD-4BD8-4AC0-B270-8965F854E260}" srcOrd="1" destOrd="0" presId="urn:microsoft.com/office/officeart/2005/8/layout/chevron2"/>
    <dgm:cxn modelId="{515D4C39-215E-43CB-A99B-A9C45713AED7}" type="presParOf" srcId="{676E9DE4-516C-4339-82D7-28021ADA7714}" destId="{8A88EDA6-261F-47D4-95CA-A4F626857169}" srcOrd="2" destOrd="0" presId="urn:microsoft.com/office/officeart/2005/8/layout/chevron2"/>
    <dgm:cxn modelId="{15D72A8B-E8EA-4C5F-8181-42C219091E86}" type="presParOf" srcId="{8A88EDA6-261F-47D4-95CA-A4F626857169}" destId="{30934B40-FECA-4F1E-9EFC-55A7A1B0C0B2}" srcOrd="0" destOrd="0" presId="urn:microsoft.com/office/officeart/2005/8/layout/chevron2"/>
    <dgm:cxn modelId="{2A0D6EF8-26A3-49BA-98B3-A52A26AC8B80}" type="presParOf" srcId="{8A88EDA6-261F-47D4-95CA-A4F626857169}" destId="{D6A2E1E6-8B32-4666-A647-F5C1C97749DA}" srcOrd="1" destOrd="0" presId="urn:microsoft.com/office/officeart/2005/8/layout/chevron2"/>
    <dgm:cxn modelId="{004736D6-A6A5-4A2D-BD4E-09D105BA27F5}" type="presParOf" srcId="{676E9DE4-516C-4339-82D7-28021ADA7714}" destId="{DB612788-D5CF-4FA0-8B9A-D9962C76CC22}" srcOrd="3" destOrd="0" presId="urn:microsoft.com/office/officeart/2005/8/layout/chevron2"/>
    <dgm:cxn modelId="{00DCBC9B-17E7-413D-A232-79CCCD7392A9}" type="presParOf" srcId="{676E9DE4-516C-4339-82D7-28021ADA7714}" destId="{8D03E7A1-B36A-487E-A0D2-FA5CC9CEE328}" srcOrd="4" destOrd="0" presId="urn:microsoft.com/office/officeart/2005/8/layout/chevron2"/>
    <dgm:cxn modelId="{77A80EEC-86C7-4243-9A28-4AA6070CE3D0}" type="presParOf" srcId="{8D03E7A1-B36A-487E-A0D2-FA5CC9CEE328}" destId="{2574B122-05C1-476A-AE76-9271A01E25D1}" srcOrd="0" destOrd="0" presId="urn:microsoft.com/office/officeart/2005/8/layout/chevron2"/>
    <dgm:cxn modelId="{D54C9FA0-C3A9-4333-BB34-582B5039114E}" type="presParOf" srcId="{8D03E7A1-B36A-487E-A0D2-FA5CC9CEE328}" destId="{BA0DDAD8-3D70-41A8-ABE6-76C48ECCF48A}" srcOrd="1" destOrd="0" presId="urn:microsoft.com/office/officeart/2005/8/layout/chevron2"/>
    <dgm:cxn modelId="{E133FB5E-A88F-4B8C-A200-26111B652F48}" type="presParOf" srcId="{676E9DE4-516C-4339-82D7-28021ADA7714}" destId="{739311B9-1FC3-4D46-BDBA-0A8D336AD0E9}" srcOrd="5" destOrd="0" presId="urn:microsoft.com/office/officeart/2005/8/layout/chevron2"/>
    <dgm:cxn modelId="{64DDC3FA-4748-41A5-A644-7D6EB3393DDF}" type="presParOf" srcId="{676E9DE4-516C-4339-82D7-28021ADA7714}" destId="{31E95B55-5091-4C26-A3AC-25D24B42323B}" srcOrd="6" destOrd="0" presId="urn:microsoft.com/office/officeart/2005/8/layout/chevron2"/>
    <dgm:cxn modelId="{C89CD7EA-6A4B-4D74-979B-361254CE3077}" type="presParOf" srcId="{31E95B55-5091-4C26-A3AC-25D24B42323B}" destId="{E6D75223-BF90-48B7-8E9E-FA02BDE55CD2}" srcOrd="0" destOrd="0" presId="urn:microsoft.com/office/officeart/2005/8/layout/chevron2"/>
    <dgm:cxn modelId="{524CE09B-4227-4A0C-9EF6-CB0478D01A05}" type="presParOf" srcId="{31E95B55-5091-4C26-A3AC-25D24B42323B}" destId="{24F1F20C-3054-4B9D-920E-91AA8A57F2D6}" srcOrd="1" destOrd="0" presId="urn:microsoft.com/office/officeart/2005/8/layout/chevron2"/>
    <dgm:cxn modelId="{69D7E760-8D20-4761-97EC-89DA72BF4CBF}" type="presParOf" srcId="{676E9DE4-516C-4339-82D7-28021ADA7714}" destId="{B7A5D6CE-7D0B-4BDD-A076-878D5A7792CA}" srcOrd="7" destOrd="0" presId="urn:microsoft.com/office/officeart/2005/8/layout/chevron2"/>
    <dgm:cxn modelId="{F2662508-E372-4BD4-9999-EE39756B911A}" type="presParOf" srcId="{676E9DE4-516C-4339-82D7-28021ADA7714}" destId="{9F6BA2A8-28D6-4746-AE98-E5719F7200D3}" srcOrd="8" destOrd="0" presId="urn:microsoft.com/office/officeart/2005/8/layout/chevron2"/>
    <dgm:cxn modelId="{8A534783-8C20-466A-B1F7-7A46BF1197BC}" type="presParOf" srcId="{9F6BA2A8-28D6-4746-AE98-E5719F7200D3}" destId="{860365E5-C616-4F7E-9309-3CF85282A1E2}" srcOrd="0" destOrd="0" presId="urn:microsoft.com/office/officeart/2005/8/layout/chevron2"/>
    <dgm:cxn modelId="{0C4668E2-DE3D-4662-9F28-F369C79460F7}" type="presParOf" srcId="{9F6BA2A8-28D6-4746-AE98-E5719F7200D3}" destId="{B5FBEA91-5915-4A69-ABA7-4AFCEDB45AF2}" srcOrd="1" destOrd="0" presId="urn:microsoft.com/office/officeart/2005/8/layout/chevron2"/>
    <dgm:cxn modelId="{22BA9176-1849-4824-8B5F-AED025360BDA}" type="presParOf" srcId="{676E9DE4-516C-4339-82D7-28021ADA7714}" destId="{0915ED79-039E-4C2B-88DA-385EEEF9A58F}" srcOrd="9" destOrd="0" presId="urn:microsoft.com/office/officeart/2005/8/layout/chevron2"/>
    <dgm:cxn modelId="{23744A27-C323-4674-8238-756DA4B14B3E}" type="presParOf" srcId="{676E9DE4-516C-4339-82D7-28021ADA7714}" destId="{F185F1E3-87F8-44BD-9A40-59E0AA554D31}" srcOrd="10" destOrd="0" presId="urn:microsoft.com/office/officeart/2005/8/layout/chevron2"/>
    <dgm:cxn modelId="{D7D7EE1A-C270-48FD-8478-8C563F60F9F1}" type="presParOf" srcId="{F185F1E3-87F8-44BD-9A40-59E0AA554D31}" destId="{007C51D0-6BCE-4DD3-AD1C-16F9DB05B47D}" srcOrd="0" destOrd="0" presId="urn:microsoft.com/office/officeart/2005/8/layout/chevron2"/>
    <dgm:cxn modelId="{0573715A-309E-43AA-B31F-811449472599}" type="presParOf" srcId="{F185F1E3-87F8-44BD-9A40-59E0AA554D31}" destId="{84C103A3-4BB6-4EF8-894D-DB15319573F2}" srcOrd="1" destOrd="0" presId="urn:microsoft.com/office/officeart/2005/8/layout/chevron2"/>
    <dgm:cxn modelId="{3DDD5710-A650-473F-9AF8-DE68AEE34434}" type="presParOf" srcId="{676E9DE4-516C-4339-82D7-28021ADA7714}" destId="{5EB77BA8-1A7F-44F6-8F65-CB1CCC756BB6}" srcOrd="11" destOrd="0" presId="urn:microsoft.com/office/officeart/2005/8/layout/chevron2"/>
    <dgm:cxn modelId="{B772AB83-150C-40C9-AA6C-95DA5A553691}" type="presParOf" srcId="{676E9DE4-516C-4339-82D7-28021ADA7714}" destId="{FFBE93E0-738C-4652-AF41-0DBD762814A0}" srcOrd="12" destOrd="0" presId="urn:microsoft.com/office/officeart/2005/8/layout/chevron2"/>
    <dgm:cxn modelId="{009A78F1-F62F-47DB-84EB-298FAC7913D2}" type="presParOf" srcId="{FFBE93E0-738C-4652-AF41-0DBD762814A0}" destId="{6D191993-29B5-406B-ABE4-AC5CA5E81D85}" srcOrd="0" destOrd="0" presId="urn:microsoft.com/office/officeart/2005/8/layout/chevron2"/>
    <dgm:cxn modelId="{189BC022-BAFC-4759-ACB8-3773DA26F53F}" type="presParOf" srcId="{FFBE93E0-738C-4652-AF41-0DBD762814A0}" destId="{184EC508-19FE-4EAB-8360-4D08464D0C8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FFD697-84CD-41BC-8ABF-484F8D86D05D}" type="doc">
      <dgm:prSet loTypeId="urn:microsoft.com/office/officeart/2005/8/layout/venn2" loCatId="relationship" qsTypeId="urn:microsoft.com/office/officeart/2005/8/quickstyle/simple5" qsCatId="simple" csTypeId="urn:microsoft.com/office/officeart/2005/8/colors/accent3_3" csCatId="accent3" phldr="1"/>
      <dgm:spPr/>
      <dgm:t>
        <a:bodyPr/>
        <a:lstStyle/>
        <a:p>
          <a:endParaRPr lang="en-US"/>
        </a:p>
      </dgm:t>
    </dgm:pt>
    <dgm:pt modelId="{2D84EED4-AE5A-4460-81F5-CED1FA565E15}">
      <dgm:prSet phldrT="[Text]"/>
      <dgm:spPr/>
      <dgm:t>
        <a:bodyPr/>
        <a:lstStyle/>
        <a:p>
          <a:r>
            <a:rPr lang="en-US" b="1" dirty="0"/>
            <a:t>National</a:t>
          </a:r>
        </a:p>
      </dgm:t>
    </dgm:pt>
    <dgm:pt modelId="{DF22B196-5381-4A4D-BF2D-E5355799B7FB}" type="parTrans" cxnId="{334D158F-5ABC-4115-BCCA-AFC952112C48}">
      <dgm:prSet/>
      <dgm:spPr/>
      <dgm:t>
        <a:bodyPr/>
        <a:lstStyle/>
        <a:p>
          <a:endParaRPr lang="en-US"/>
        </a:p>
      </dgm:t>
    </dgm:pt>
    <dgm:pt modelId="{B61E4BCC-C373-4E5F-B15E-0C401508C063}" type="sibTrans" cxnId="{334D158F-5ABC-4115-BCCA-AFC952112C48}">
      <dgm:prSet/>
      <dgm:spPr/>
      <dgm:t>
        <a:bodyPr/>
        <a:lstStyle/>
        <a:p>
          <a:endParaRPr lang="en-US"/>
        </a:p>
      </dgm:t>
    </dgm:pt>
    <dgm:pt modelId="{748C22A4-3F62-4EBE-A49D-4E8ED277A7F6}">
      <dgm:prSet phldrT="[Text]"/>
      <dgm:spPr/>
      <dgm:t>
        <a:bodyPr/>
        <a:lstStyle/>
        <a:p>
          <a:r>
            <a:rPr lang="en-US" b="1" dirty="0"/>
            <a:t>Facility</a:t>
          </a:r>
        </a:p>
      </dgm:t>
    </dgm:pt>
    <dgm:pt modelId="{0042CFC7-993B-48C0-A438-658DEAA9D8C1}" type="parTrans" cxnId="{32C714DC-9025-4401-AA8B-63DD49F9C07A}">
      <dgm:prSet/>
      <dgm:spPr/>
      <dgm:t>
        <a:bodyPr/>
        <a:lstStyle/>
        <a:p>
          <a:endParaRPr lang="en-US"/>
        </a:p>
      </dgm:t>
    </dgm:pt>
    <dgm:pt modelId="{3C85A037-822C-4464-951C-FF27D47D8524}" type="sibTrans" cxnId="{32C714DC-9025-4401-AA8B-63DD49F9C07A}">
      <dgm:prSet/>
      <dgm:spPr/>
      <dgm:t>
        <a:bodyPr/>
        <a:lstStyle/>
        <a:p>
          <a:endParaRPr lang="en-US"/>
        </a:p>
      </dgm:t>
    </dgm:pt>
    <dgm:pt modelId="{2AB90CD8-70F8-4B96-B26D-3662514DD7C8}">
      <dgm:prSet phldrT="[Text]"/>
      <dgm:spPr/>
      <dgm:t>
        <a:bodyPr/>
        <a:lstStyle/>
        <a:p>
          <a:r>
            <a:rPr lang="en-US" b="1" dirty="0"/>
            <a:t>Family</a:t>
          </a:r>
        </a:p>
      </dgm:t>
    </dgm:pt>
    <dgm:pt modelId="{346C051F-334A-45ED-8BBE-1269C2003114}" type="parTrans" cxnId="{986FB818-AABD-4589-9FE8-1CCB77D57569}">
      <dgm:prSet/>
      <dgm:spPr/>
      <dgm:t>
        <a:bodyPr/>
        <a:lstStyle/>
        <a:p>
          <a:endParaRPr lang="en-US"/>
        </a:p>
      </dgm:t>
    </dgm:pt>
    <dgm:pt modelId="{186FC8EB-DD72-4E85-8236-4F96096E3F89}" type="sibTrans" cxnId="{986FB818-AABD-4589-9FE8-1CCB77D57569}">
      <dgm:prSet/>
      <dgm:spPr/>
      <dgm:t>
        <a:bodyPr/>
        <a:lstStyle/>
        <a:p>
          <a:endParaRPr lang="en-US"/>
        </a:p>
      </dgm:t>
    </dgm:pt>
    <dgm:pt modelId="{6FB24673-89FB-44DD-8699-8B2DCDCC48F5}">
      <dgm:prSet phldrT="[Text]"/>
      <dgm:spPr/>
      <dgm:t>
        <a:bodyPr/>
        <a:lstStyle/>
        <a:p>
          <a:r>
            <a:rPr lang="en-US" b="1" dirty="0"/>
            <a:t>Individual</a:t>
          </a:r>
        </a:p>
      </dgm:t>
    </dgm:pt>
    <dgm:pt modelId="{AC8C3569-6437-4A36-9889-3F941C4DF87E}" type="parTrans" cxnId="{80F29A21-7322-47D0-82E1-F503C0DFE6B5}">
      <dgm:prSet/>
      <dgm:spPr/>
      <dgm:t>
        <a:bodyPr/>
        <a:lstStyle/>
        <a:p>
          <a:endParaRPr lang="en-US"/>
        </a:p>
      </dgm:t>
    </dgm:pt>
    <dgm:pt modelId="{2691A2BF-E989-4DF7-8701-DD940F3F733D}" type="sibTrans" cxnId="{80F29A21-7322-47D0-82E1-F503C0DFE6B5}">
      <dgm:prSet/>
      <dgm:spPr/>
      <dgm:t>
        <a:bodyPr/>
        <a:lstStyle/>
        <a:p>
          <a:endParaRPr lang="en-US"/>
        </a:p>
      </dgm:t>
    </dgm:pt>
    <dgm:pt modelId="{3C4E0DB7-C8E7-400B-A028-91F3CA88A0E7}">
      <dgm:prSet/>
      <dgm:spPr/>
      <dgm:t>
        <a:bodyPr/>
        <a:lstStyle/>
        <a:p>
          <a:r>
            <a:rPr lang="en-US" b="1" dirty="0"/>
            <a:t>Community</a:t>
          </a:r>
        </a:p>
      </dgm:t>
    </dgm:pt>
    <dgm:pt modelId="{9BDA0396-883E-466B-A7EB-A4493F0BA4FD}" type="parTrans" cxnId="{91D2BA8F-A278-4B50-A5BB-1F2702A73755}">
      <dgm:prSet/>
      <dgm:spPr/>
      <dgm:t>
        <a:bodyPr/>
        <a:lstStyle/>
        <a:p>
          <a:endParaRPr lang="en-US"/>
        </a:p>
      </dgm:t>
    </dgm:pt>
    <dgm:pt modelId="{799BC727-09ED-403B-A491-EEEE1EEA58E4}" type="sibTrans" cxnId="{91D2BA8F-A278-4B50-A5BB-1F2702A73755}">
      <dgm:prSet/>
      <dgm:spPr/>
      <dgm:t>
        <a:bodyPr/>
        <a:lstStyle/>
        <a:p>
          <a:endParaRPr lang="en-US"/>
        </a:p>
      </dgm:t>
    </dgm:pt>
    <dgm:pt modelId="{F8B01628-5005-4587-81B0-BF6E37D98722}" type="pres">
      <dgm:prSet presAssocID="{46FFD697-84CD-41BC-8ABF-484F8D86D05D}" presName="Name0" presStyleCnt="0">
        <dgm:presLayoutVars>
          <dgm:chMax val="7"/>
          <dgm:resizeHandles val="exact"/>
        </dgm:presLayoutVars>
      </dgm:prSet>
      <dgm:spPr/>
    </dgm:pt>
    <dgm:pt modelId="{C4F50B16-B04B-4895-AAB0-9E230A809610}" type="pres">
      <dgm:prSet presAssocID="{46FFD697-84CD-41BC-8ABF-484F8D86D05D}" presName="comp1" presStyleCnt="0"/>
      <dgm:spPr/>
    </dgm:pt>
    <dgm:pt modelId="{F5B41377-4D84-45B0-B8EF-D2958BA6305F}" type="pres">
      <dgm:prSet presAssocID="{46FFD697-84CD-41BC-8ABF-484F8D86D05D}" presName="circle1" presStyleLbl="node1" presStyleIdx="0" presStyleCnt="5" custLinFactNeighborX="-2031" custLinFactNeighborY="-7477"/>
      <dgm:spPr/>
    </dgm:pt>
    <dgm:pt modelId="{52B9E885-6E57-4C60-8263-07DCA6685C63}" type="pres">
      <dgm:prSet presAssocID="{46FFD697-84CD-41BC-8ABF-484F8D86D05D}" presName="c1text" presStyleLbl="node1" presStyleIdx="0" presStyleCnt="5">
        <dgm:presLayoutVars>
          <dgm:bulletEnabled val="1"/>
        </dgm:presLayoutVars>
      </dgm:prSet>
      <dgm:spPr/>
    </dgm:pt>
    <dgm:pt modelId="{B7A1130D-F735-4011-A9DD-17EC32BE60AE}" type="pres">
      <dgm:prSet presAssocID="{46FFD697-84CD-41BC-8ABF-484F8D86D05D}" presName="comp2" presStyleCnt="0"/>
      <dgm:spPr/>
    </dgm:pt>
    <dgm:pt modelId="{667D59C7-BA57-4565-8E2F-B36D5CDB7A41}" type="pres">
      <dgm:prSet presAssocID="{46FFD697-84CD-41BC-8ABF-484F8D86D05D}" presName="circle2" presStyleLbl="node1" presStyleIdx="1" presStyleCnt="5"/>
      <dgm:spPr/>
    </dgm:pt>
    <dgm:pt modelId="{F5AFB0F5-A8A6-47A3-8834-A1911F99C427}" type="pres">
      <dgm:prSet presAssocID="{46FFD697-84CD-41BC-8ABF-484F8D86D05D}" presName="c2text" presStyleLbl="node1" presStyleIdx="1" presStyleCnt="5">
        <dgm:presLayoutVars>
          <dgm:bulletEnabled val="1"/>
        </dgm:presLayoutVars>
      </dgm:prSet>
      <dgm:spPr/>
    </dgm:pt>
    <dgm:pt modelId="{4EAF9009-9C0E-4C6D-923A-5ECD1B2877D8}" type="pres">
      <dgm:prSet presAssocID="{46FFD697-84CD-41BC-8ABF-484F8D86D05D}" presName="comp3" presStyleCnt="0"/>
      <dgm:spPr/>
    </dgm:pt>
    <dgm:pt modelId="{59815E84-54A8-4573-9313-AD5B8FBA9FCA}" type="pres">
      <dgm:prSet presAssocID="{46FFD697-84CD-41BC-8ABF-484F8D86D05D}" presName="circle3" presStyleLbl="node1" presStyleIdx="2" presStyleCnt="5" custLinFactNeighborX="-497" custLinFactNeighborY="283"/>
      <dgm:spPr/>
    </dgm:pt>
    <dgm:pt modelId="{FDEB8766-65C8-429C-AD52-BC7DEA06F2E8}" type="pres">
      <dgm:prSet presAssocID="{46FFD697-84CD-41BC-8ABF-484F8D86D05D}" presName="c3text" presStyleLbl="node1" presStyleIdx="2" presStyleCnt="5">
        <dgm:presLayoutVars>
          <dgm:bulletEnabled val="1"/>
        </dgm:presLayoutVars>
      </dgm:prSet>
      <dgm:spPr/>
    </dgm:pt>
    <dgm:pt modelId="{9C28C3B4-6CD4-4801-99A1-439D8F627731}" type="pres">
      <dgm:prSet presAssocID="{46FFD697-84CD-41BC-8ABF-484F8D86D05D}" presName="comp4" presStyleCnt="0"/>
      <dgm:spPr/>
    </dgm:pt>
    <dgm:pt modelId="{EB2D0CBF-EE36-45CA-9512-2AD20D26F7EA}" type="pres">
      <dgm:prSet presAssocID="{46FFD697-84CD-41BC-8ABF-484F8D86D05D}" presName="circle4" presStyleLbl="node1" presStyleIdx="3" presStyleCnt="5"/>
      <dgm:spPr/>
    </dgm:pt>
    <dgm:pt modelId="{30DDBB50-11BD-44C4-81E9-22F0D225F80B}" type="pres">
      <dgm:prSet presAssocID="{46FFD697-84CD-41BC-8ABF-484F8D86D05D}" presName="c4text" presStyleLbl="node1" presStyleIdx="3" presStyleCnt="5">
        <dgm:presLayoutVars>
          <dgm:bulletEnabled val="1"/>
        </dgm:presLayoutVars>
      </dgm:prSet>
      <dgm:spPr/>
    </dgm:pt>
    <dgm:pt modelId="{890AE59E-DE45-4D07-B182-15AF6F085D17}" type="pres">
      <dgm:prSet presAssocID="{46FFD697-84CD-41BC-8ABF-484F8D86D05D}" presName="comp5" presStyleCnt="0"/>
      <dgm:spPr/>
    </dgm:pt>
    <dgm:pt modelId="{AE4647DD-AA91-4410-827E-CBD26A87794C}" type="pres">
      <dgm:prSet presAssocID="{46FFD697-84CD-41BC-8ABF-484F8D86D05D}" presName="circle5" presStyleLbl="node1" presStyleIdx="4" presStyleCnt="5"/>
      <dgm:spPr/>
    </dgm:pt>
    <dgm:pt modelId="{A5C0CC02-B830-4307-8CDA-21317DB4FBAF}" type="pres">
      <dgm:prSet presAssocID="{46FFD697-84CD-41BC-8ABF-484F8D86D05D}" presName="c5text" presStyleLbl="node1" presStyleIdx="4" presStyleCnt="5">
        <dgm:presLayoutVars>
          <dgm:bulletEnabled val="1"/>
        </dgm:presLayoutVars>
      </dgm:prSet>
      <dgm:spPr/>
    </dgm:pt>
  </dgm:ptLst>
  <dgm:cxnLst>
    <dgm:cxn modelId="{B8F19017-B119-4428-BCA1-82F4836910CD}" type="presOf" srcId="{748C22A4-3F62-4EBE-A49D-4E8ED277A7F6}" destId="{FDEB8766-65C8-429C-AD52-BC7DEA06F2E8}" srcOrd="1" destOrd="0" presId="urn:microsoft.com/office/officeart/2005/8/layout/venn2"/>
    <dgm:cxn modelId="{986FB818-AABD-4589-9FE8-1CCB77D57569}" srcId="{46FFD697-84CD-41BC-8ABF-484F8D86D05D}" destId="{2AB90CD8-70F8-4B96-B26D-3662514DD7C8}" srcOrd="3" destOrd="0" parTransId="{346C051F-334A-45ED-8BBE-1269C2003114}" sibTransId="{186FC8EB-DD72-4E85-8236-4F96096E3F89}"/>
    <dgm:cxn modelId="{80F29A21-7322-47D0-82E1-F503C0DFE6B5}" srcId="{46FFD697-84CD-41BC-8ABF-484F8D86D05D}" destId="{6FB24673-89FB-44DD-8699-8B2DCDCC48F5}" srcOrd="4" destOrd="0" parTransId="{AC8C3569-6437-4A36-9889-3F941C4DF87E}" sibTransId="{2691A2BF-E989-4DF7-8701-DD940F3F733D}"/>
    <dgm:cxn modelId="{7052DD64-65E5-4015-A99F-53B0E5FD0FBC}" type="presOf" srcId="{2D84EED4-AE5A-4460-81F5-CED1FA565E15}" destId="{52B9E885-6E57-4C60-8263-07DCA6685C63}" srcOrd="1" destOrd="0" presId="urn:microsoft.com/office/officeart/2005/8/layout/venn2"/>
    <dgm:cxn modelId="{0CF0E044-752B-4D34-8260-C5A8BF6BC046}" type="presOf" srcId="{46FFD697-84CD-41BC-8ABF-484F8D86D05D}" destId="{F8B01628-5005-4587-81B0-BF6E37D98722}" srcOrd="0" destOrd="0" presId="urn:microsoft.com/office/officeart/2005/8/layout/venn2"/>
    <dgm:cxn modelId="{6DBD1668-1795-4B4E-9FF5-D9356673A4E6}" type="presOf" srcId="{2AB90CD8-70F8-4B96-B26D-3662514DD7C8}" destId="{30DDBB50-11BD-44C4-81E9-22F0D225F80B}" srcOrd="1" destOrd="0" presId="urn:microsoft.com/office/officeart/2005/8/layout/venn2"/>
    <dgm:cxn modelId="{A3DBEB4C-A327-4C64-A568-9E761331B0A0}" type="presOf" srcId="{2D84EED4-AE5A-4460-81F5-CED1FA565E15}" destId="{F5B41377-4D84-45B0-B8EF-D2958BA6305F}" srcOrd="0" destOrd="0" presId="urn:microsoft.com/office/officeart/2005/8/layout/venn2"/>
    <dgm:cxn modelId="{334D158F-5ABC-4115-BCCA-AFC952112C48}" srcId="{46FFD697-84CD-41BC-8ABF-484F8D86D05D}" destId="{2D84EED4-AE5A-4460-81F5-CED1FA565E15}" srcOrd="0" destOrd="0" parTransId="{DF22B196-5381-4A4D-BF2D-E5355799B7FB}" sibTransId="{B61E4BCC-C373-4E5F-B15E-0C401508C063}"/>
    <dgm:cxn modelId="{91D2BA8F-A278-4B50-A5BB-1F2702A73755}" srcId="{46FFD697-84CD-41BC-8ABF-484F8D86D05D}" destId="{3C4E0DB7-C8E7-400B-A028-91F3CA88A0E7}" srcOrd="1" destOrd="0" parTransId="{9BDA0396-883E-466B-A7EB-A4493F0BA4FD}" sibTransId="{799BC727-09ED-403B-A491-EEEE1EEA58E4}"/>
    <dgm:cxn modelId="{F082529B-CD34-47B1-917D-AB88372AECC1}" type="presOf" srcId="{6FB24673-89FB-44DD-8699-8B2DCDCC48F5}" destId="{A5C0CC02-B830-4307-8CDA-21317DB4FBAF}" srcOrd="1" destOrd="0" presId="urn:microsoft.com/office/officeart/2005/8/layout/venn2"/>
    <dgm:cxn modelId="{B0655EB4-5515-489E-A982-F97F1E42FF90}" type="presOf" srcId="{3C4E0DB7-C8E7-400B-A028-91F3CA88A0E7}" destId="{667D59C7-BA57-4565-8E2F-B36D5CDB7A41}" srcOrd="0" destOrd="0" presId="urn:microsoft.com/office/officeart/2005/8/layout/venn2"/>
    <dgm:cxn modelId="{BB1254BE-1280-4EE1-A755-ECD4464A4B30}" type="presOf" srcId="{3C4E0DB7-C8E7-400B-A028-91F3CA88A0E7}" destId="{F5AFB0F5-A8A6-47A3-8834-A1911F99C427}" srcOrd="1" destOrd="0" presId="urn:microsoft.com/office/officeart/2005/8/layout/venn2"/>
    <dgm:cxn modelId="{3622B5D3-3198-4A13-AD53-C9D1CC66CDDC}" type="presOf" srcId="{2AB90CD8-70F8-4B96-B26D-3662514DD7C8}" destId="{EB2D0CBF-EE36-45CA-9512-2AD20D26F7EA}" srcOrd="0" destOrd="0" presId="urn:microsoft.com/office/officeart/2005/8/layout/venn2"/>
    <dgm:cxn modelId="{32C714DC-9025-4401-AA8B-63DD49F9C07A}" srcId="{46FFD697-84CD-41BC-8ABF-484F8D86D05D}" destId="{748C22A4-3F62-4EBE-A49D-4E8ED277A7F6}" srcOrd="2" destOrd="0" parTransId="{0042CFC7-993B-48C0-A438-658DEAA9D8C1}" sibTransId="{3C85A037-822C-4464-951C-FF27D47D8524}"/>
    <dgm:cxn modelId="{577351DC-AA2B-46FA-B93F-BF0E08997A15}" type="presOf" srcId="{6FB24673-89FB-44DD-8699-8B2DCDCC48F5}" destId="{AE4647DD-AA91-4410-827E-CBD26A87794C}" srcOrd="0" destOrd="0" presId="urn:microsoft.com/office/officeart/2005/8/layout/venn2"/>
    <dgm:cxn modelId="{D75350EA-C9BF-4B42-81E2-62DEBDA20A65}" type="presOf" srcId="{748C22A4-3F62-4EBE-A49D-4E8ED277A7F6}" destId="{59815E84-54A8-4573-9313-AD5B8FBA9FCA}" srcOrd="0" destOrd="0" presId="urn:microsoft.com/office/officeart/2005/8/layout/venn2"/>
    <dgm:cxn modelId="{CC5804CB-E016-4EDC-B01A-3002A6591AD1}" type="presParOf" srcId="{F8B01628-5005-4587-81B0-BF6E37D98722}" destId="{C4F50B16-B04B-4895-AAB0-9E230A809610}" srcOrd="0" destOrd="0" presId="urn:microsoft.com/office/officeart/2005/8/layout/venn2"/>
    <dgm:cxn modelId="{2B279EF2-A25A-4096-9522-744AE1645B0B}" type="presParOf" srcId="{C4F50B16-B04B-4895-AAB0-9E230A809610}" destId="{F5B41377-4D84-45B0-B8EF-D2958BA6305F}" srcOrd="0" destOrd="0" presId="urn:microsoft.com/office/officeart/2005/8/layout/venn2"/>
    <dgm:cxn modelId="{C1C0F02F-A642-4883-8739-408206A56E25}" type="presParOf" srcId="{C4F50B16-B04B-4895-AAB0-9E230A809610}" destId="{52B9E885-6E57-4C60-8263-07DCA6685C63}" srcOrd="1" destOrd="0" presId="urn:microsoft.com/office/officeart/2005/8/layout/venn2"/>
    <dgm:cxn modelId="{D5023312-CA60-4929-99B0-A925F2B49B0E}" type="presParOf" srcId="{F8B01628-5005-4587-81B0-BF6E37D98722}" destId="{B7A1130D-F735-4011-A9DD-17EC32BE60AE}" srcOrd="1" destOrd="0" presId="urn:microsoft.com/office/officeart/2005/8/layout/venn2"/>
    <dgm:cxn modelId="{E8D35835-5D13-447A-9C3A-B58359C5BC2D}" type="presParOf" srcId="{B7A1130D-F735-4011-A9DD-17EC32BE60AE}" destId="{667D59C7-BA57-4565-8E2F-B36D5CDB7A41}" srcOrd="0" destOrd="0" presId="urn:microsoft.com/office/officeart/2005/8/layout/venn2"/>
    <dgm:cxn modelId="{92A641C1-2D50-41A4-8C04-19168D058D71}" type="presParOf" srcId="{B7A1130D-F735-4011-A9DD-17EC32BE60AE}" destId="{F5AFB0F5-A8A6-47A3-8834-A1911F99C427}" srcOrd="1" destOrd="0" presId="urn:microsoft.com/office/officeart/2005/8/layout/venn2"/>
    <dgm:cxn modelId="{8F10101C-9032-4940-9069-EB134BE7DF8E}" type="presParOf" srcId="{F8B01628-5005-4587-81B0-BF6E37D98722}" destId="{4EAF9009-9C0E-4C6D-923A-5ECD1B2877D8}" srcOrd="2" destOrd="0" presId="urn:microsoft.com/office/officeart/2005/8/layout/venn2"/>
    <dgm:cxn modelId="{7EC73FEB-8396-4977-9F79-3CC81A12328B}" type="presParOf" srcId="{4EAF9009-9C0E-4C6D-923A-5ECD1B2877D8}" destId="{59815E84-54A8-4573-9313-AD5B8FBA9FCA}" srcOrd="0" destOrd="0" presId="urn:microsoft.com/office/officeart/2005/8/layout/venn2"/>
    <dgm:cxn modelId="{662EA568-79C6-4CEC-8EC1-F697A4A69757}" type="presParOf" srcId="{4EAF9009-9C0E-4C6D-923A-5ECD1B2877D8}" destId="{FDEB8766-65C8-429C-AD52-BC7DEA06F2E8}" srcOrd="1" destOrd="0" presId="urn:microsoft.com/office/officeart/2005/8/layout/venn2"/>
    <dgm:cxn modelId="{1D7571C1-732D-4999-8303-93163328F5C9}" type="presParOf" srcId="{F8B01628-5005-4587-81B0-BF6E37D98722}" destId="{9C28C3B4-6CD4-4801-99A1-439D8F627731}" srcOrd="3" destOrd="0" presId="urn:microsoft.com/office/officeart/2005/8/layout/venn2"/>
    <dgm:cxn modelId="{BC6631D3-D69F-47A4-AD03-E40A3A414147}" type="presParOf" srcId="{9C28C3B4-6CD4-4801-99A1-439D8F627731}" destId="{EB2D0CBF-EE36-45CA-9512-2AD20D26F7EA}" srcOrd="0" destOrd="0" presId="urn:microsoft.com/office/officeart/2005/8/layout/venn2"/>
    <dgm:cxn modelId="{8205B9EE-CBAD-4734-A18E-C7A66D3A90AC}" type="presParOf" srcId="{9C28C3B4-6CD4-4801-99A1-439D8F627731}" destId="{30DDBB50-11BD-44C4-81E9-22F0D225F80B}" srcOrd="1" destOrd="0" presId="urn:microsoft.com/office/officeart/2005/8/layout/venn2"/>
    <dgm:cxn modelId="{02921DD6-E226-4409-B1CA-7E74B872467C}" type="presParOf" srcId="{F8B01628-5005-4587-81B0-BF6E37D98722}" destId="{890AE59E-DE45-4D07-B182-15AF6F085D17}" srcOrd="4" destOrd="0" presId="urn:microsoft.com/office/officeart/2005/8/layout/venn2"/>
    <dgm:cxn modelId="{81B4E9C9-23D4-4142-81FD-D23E18F7E02F}" type="presParOf" srcId="{890AE59E-DE45-4D07-B182-15AF6F085D17}" destId="{AE4647DD-AA91-4410-827E-CBD26A87794C}" srcOrd="0" destOrd="0" presId="urn:microsoft.com/office/officeart/2005/8/layout/venn2"/>
    <dgm:cxn modelId="{754C364A-9EDC-48A6-B473-EE1217945E6F}" type="presParOf" srcId="{890AE59E-DE45-4D07-B182-15AF6F085D17}" destId="{A5C0CC02-B830-4307-8CDA-21317DB4FBAF}"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20B179-1305-47C4-8071-83A322A22408}" type="doc">
      <dgm:prSet loTypeId="urn:microsoft.com/office/officeart/2005/8/layout/radial6" loCatId="cycle" qsTypeId="urn:microsoft.com/office/officeart/2005/8/quickstyle/simple1" qsCatId="simple" csTypeId="urn:microsoft.com/office/officeart/2005/8/colors/accent3_1" csCatId="accent3" phldr="1"/>
      <dgm:spPr/>
      <dgm:t>
        <a:bodyPr/>
        <a:lstStyle/>
        <a:p>
          <a:endParaRPr lang="en-US"/>
        </a:p>
      </dgm:t>
    </dgm:pt>
    <dgm:pt modelId="{8CF4FB80-F5F1-4B8F-B6AD-9713FF5CA4FC}">
      <dgm:prSet phldrT="[Text]"/>
      <dgm:spPr/>
      <dgm:t>
        <a:bodyPr/>
        <a:lstStyle/>
        <a:p>
          <a:r>
            <a:rPr lang="en-US" dirty="0"/>
            <a:t>Barriers to disclosure</a:t>
          </a:r>
        </a:p>
      </dgm:t>
    </dgm:pt>
    <dgm:pt modelId="{C0F90FC2-14BB-406D-93F8-226EC66B1214}" type="parTrans" cxnId="{99D1F56A-86F1-4E8B-B3D7-8C180C35DD2D}">
      <dgm:prSet/>
      <dgm:spPr/>
      <dgm:t>
        <a:bodyPr/>
        <a:lstStyle/>
        <a:p>
          <a:endParaRPr lang="en-US"/>
        </a:p>
      </dgm:t>
    </dgm:pt>
    <dgm:pt modelId="{D6C9C801-A698-4357-86E2-21B261532492}" type="sibTrans" cxnId="{99D1F56A-86F1-4E8B-B3D7-8C180C35DD2D}">
      <dgm:prSet/>
      <dgm:spPr/>
      <dgm:t>
        <a:bodyPr/>
        <a:lstStyle/>
        <a:p>
          <a:endParaRPr lang="en-US"/>
        </a:p>
      </dgm:t>
    </dgm:pt>
    <dgm:pt modelId="{C0CCD104-02B5-420A-A539-8F4613D736D6}">
      <dgm:prSet phldrT="[Text]"/>
      <dgm:spPr/>
      <dgm:t>
        <a:bodyPr/>
        <a:lstStyle/>
        <a:p>
          <a:r>
            <a:rPr lang="en-US" dirty="0"/>
            <a:t>PCG</a:t>
          </a:r>
        </a:p>
      </dgm:t>
    </dgm:pt>
    <dgm:pt modelId="{D3AA7EB4-E9CE-44BC-B99B-FE0899498B32}" type="parTrans" cxnId="{6B51B471-46D4-44E7-887B-373874C26C65}">
      <dgm:prSet/>
      <dgm:spPr/>
      <dgm:t>
        <a:bodyPr/>
        <a:lstStyle/>
        <a:p>
          <a:endParaRPr lang="en-US"/>
        </a:p>
      </dgm:t>
    </dgm:pt>
    <dgm:pt modelId="{FDD686AB-0C84-4FBC-86C5-BD5BA1AF1C1D}" type="sibTrans" cxnId="{6B51B471-46D4-44E7-887B-373874C26C65}">
      <dgm:prSet/>
      <dgm:spPr/>
      <dgm:t>
        <a:bodyPr/>
        <a:lstStyle/>
        <a:p>
          <a:endParaRPr lang="en-US"/>
        </a:p>
      </dgm:t>
    </dgm:pt>
    <dgm:pt modelId="{C1027D8A-1BA7-4BD5-8C3B-CD76F565EA9D}">
      <dgm:prSet phldrT="[Text]"/>
      <dgm:spPr/>
      <dgm:t>
        <a:bodyPr/>
        <a:lstStyle/>
        <a:p>
          <a:r>
            <a:rPr lang="en-US" dirty="0"/>
            <a:t>Health Facility</a:t>
          </a:r>
        </a:p>
      </dgm:t>
    </dgm:pt>
    <dgm:pt modelId="{45ACEB1B-2F8B-45C8-8199-1F8AA40D4F59}" type="parTrans" cxnId="{D2475D10-08D4-48A2-A42F-2D522A3776BA}">
      <dgm:prSet/>
      <dgm:spPr/>
      <dgm:t>
        <a:bodyPr/>
        <a:lstStyle/>
        <a:p>
          <a:endParaRPr lang="en-US"/>
        </a:p>
      </dgm:t>
    </dgm:pt>
    <dgm:pt modelId="{179EE50F-CBBD-494B-8D34-BE6A81B26CC6}" type="sibTrans" cxnId="{D2475D10-08D4-48A2-A42F-2D522A3776BA}">
      <dgm:prSet/>
      <dgm:spPr/>
      <dgm:t>
        <a:bodyPr/>
        <a:lstStyle/>
        <a:p>
          <a:endParaRPr lang="en-US"/>
        </a:p>
      </dgm:t>
    </dgm:pt>
    <dgm:pt modelId="{F0C56A63-F151-4A41-8782-5B6DFBEEA556}">
      <dgm:prSet phldrT="[Text]"/>
      <dgm:spPr/>
      <dgm:t>
        <a:bodyPr/>
        <a:lstStyle/>
        <a:p>
          <a:r>
            <a:rPr lang="en-US" dirty="0"/>
            <a:t>HCP</a:t>
          </a:r>
        </a:p>
      </dgm:t>
    </dgm:pt>
    <dgm:pt modelId="{DC7D38F0-C9E8-412E-8CF1-1F921EC73095}" type="parTrans" cxnId="{EDDFF713-F818-4655-850B-D6F6105AD430}">
      <dgm:prSet/>
      <dgm:spPr/>
      <dgm:t>
        <a:bodyPr/>
        <a:lstStyle/>
        <a:p>
          <a:endParaRPr lang="en-US"/>
        </a:p>
      </dgm:t>
    </dgm:pt>
    <dgm:pt modelId="{AE9C1193-C1FC-40EB-AB0E-723DBAFED784}" type="sibTrans" cxnId="{EDDFF713-F818-4655-850B-D6F6105AD430}">
      <dgm:prSet/>
      <dgm:spPr/>
      <dgm:t>
        <a:bodyPr/>
        <a:lstStyle/>
        <a:p>
          <a:endParaRPr lang="en-US"/>
        </a:p>
      </dgm:t>
    </dgm:pt>
    <dgm:pt modelId="{434E29EE-C4E9-4717-A68E-8EE0E51083D2}" type="pres">
      <dgm:prSet presAssocID="{8C20B179-1305-47C4-8071-83A322A22408}" presName="Name0" presStyleCnt="0">
        <dgm:presLayoutVars>
          <dgm:chMax val="1"/>
          <dgm:dir/>
          <dgm:animLvl val="ctr"/>
          <dgm:resizeHandles val="exact"/>
        </dgm:presLayoutVars>
      </dgm:prSet>
      <dgm:spPr/>
    </dgm:pt>
    <dgm:pt modelId="{A17D6FA1-43F2-486D-815D-96BBC5732766}" type="pres">
      <dgm:prSet presAssocID="{8CF4FB80-F5F1-4B8F-B6AD-9713FF5CA4FC}" presName="centerShape" presStyleLbl="node0" presStyleIdx="0" presStyleCnt="1"/>
      <dgm:spPr/>
    </dgm:pt>
    <dgm:pt modelId="{296248E0-17F5-43CD-A566-77D52D51B33B}" type="pres">
      <dgm:prSet presAssocID="{C0CCD104-02B5-420A-A539-8F4613D736D6}" presName="node" presStyleLbl="node1" presStyleIdx="0" presStyleCnt="3">
        <dgm:presLayoutVars>
          <dgm:bulletEnabled val="1"/>
        </dgm:presLayoutVars>
      </dgm:prSet>
      <dgm:spPr/>
    </dgm:pt>
    <dgm:pt modelId="{4824F155-6EA9-40F6-8A65-4C4CD82548C3}" type="pres">
      <dgm:prSet presAssocID="{C0CCD104-02B5-420A-A539-8F4613D736D6}" presName="dummy" presStyleCnt="0"/>
      <dgm:spPr/>
    </dgm:pt>
    <dgm:pt modelId="{6B09CB1F-9B7C-4926-8C17-2DAE9F2D99B8}" type="pres">
      <dgm:prSet presAssocID="{FDD686AB-0C84-4FBC-86C5-BD5BA1AF1C1D}" presName="sibTrans" presStyleLbl="sibTrans2D1" presStyleIdx="0" presStyleCnt="3"/>
      <dgm:spPr/>
    </dgm:pt>
    <dgm:pt modelId="{F861E3C5-17D5-433F-BE95-8E5EB649A834}" type="pres">
      <dgm:prSet presAssocID="{C1027D8A-1BA7-4BD5-8C3B-CD76F565EA9D}" presName="node" presStyleLbl="node1" presStyleIdx="1" presStyleCnt="3">
        <dgm:presLayoutVars>
          <dgm:bulletEnabled val="1"/>
        </dgm:presLayoutVars>
      </dgm:prSet>
      <dgm:spPr/>
    </dgm:pt>
    <dgm:pt modelId="{6D0C7C37-0057-454A-A6A5-37AE2C75FE60}" type="pres">
      <dgm:prSet presAssocID="{C1027D8A-1BA7-4BD5-8C3B-CD76F565EA9D}" presName="dummy" presStyleCnt="0"/>
      <dgm:spPr/>
    </dgm:pt>
    <dgm:pt modelId="{E75BC9F4-BC8E-4330-BFDE-9D41C60B5BA4}" type="pres">
      <dgm:prSet presAssocID="{179EE50F-CBBD-494B-8D34-BE6A81B26CC6}" presName="sibTrans" presStyleLbl="sibTrans2D1" presStyleIdx="1" presStyleCnt="3"/>
      <dgm:spPr/>
    </dgm:pt>
    <dgm:pt modelId="{C5A607FA-90C8-4F1D-BF4E-32E731AD5ED0}" type="pres">
      <dgm:prSet presAssocID="{F0C56A63-F151-4A41-8782-5B6DFBEEA556}" presName="node" presStyleLbl="node1" presStyleIdx="2" presStyleCnt="3">
        <dgm:presLayoutVars>
          <dgm:bulletEnabled val="1"/>
        </dgm:presLayoutVars>
      </dgm:prSet>
      <dgm:spPr/>
    </dgm:pt>
    <dgm:pt modelId="{FF10DE2F-CC67-4834-BB34-48A2EC504A89}" type="pres">
      <dgm:prSet presAssocID="{F0C56A63-F151-4A41-8782-5B6DFBEEA556}" presName="dummy" presStyleCnt="0"/>
      <dgm:spPr/>
    </dgm:pt>
    <dgm:pt modelId="{CE10B0FE-744B-4BF2-8824-08FDEC7F7413}" type="pres">
      <dgm:prSet presAssocID="{AE9C1193-C1FC-40EB-AB0E-723DBAFED784}" presName="sibTrans" presStyleLbl="sibTrans2D1" presStyleIdx="2" presStyleCnt="3"/>
      <dgm:spPr/>
    </dgm:pt>
  </dgm:ptLst>
  <dgm:cxnLst>
    <dgm:cxn modelId="{C154F305-C9B4-4F2B-8C15-169437DC47C7}" type="presOf" srcId="{AE9C1193-C1FC-40EB-AB0E-723DBAFED784}" destId="{CE10B0FE-744B-4BF2-8824-08FDEC7F7413}" srcOrd="0" destOrd="0" presId="urn:microsoft.com/office/officeart/2005/8/layout/radial6"/>
    <dgm:cxn modelId="{D2475D10-08D4-48A2-A42F-2D522A3776BA}" srcId="{8CF4FB80-F5F1-4B8F-B6AD-9713FF5CA4FC}" destId="{C1027D8A-1BA7-4BD5-8C3B-CD76F565EA9D}" srcOrd="1" destOrd="0" parTransId="{45ACEB1B-2F8B-45C8-8199-1F8AA40D4F59}" sibTransId="{179EE50F-CBBD-494B-8D34-BE6A81B26CC6}"/>
    <dgm:cxn modelId="{EDDFF713-F818-4655-850B-D6F6105AD430}" srcId="{8CF4FB80-F5F1-4B8F-B6AD-9713FF5CA4FC}" destId="{F0C56A63-F151-4A41-8782-5B6DFBEEA556}" srcOrd="2" destOrd="0" parTransId="{DC7D38F0-C9E8-412E-8CF1-1F921EC73095}" sibTransId="{AE9C1193-C1FC-40EB-AB0E-723DBAFED784}"/>
    <dgm:cxn modelId="{FC7DEE21-AFFE-4B7F-B2E0-031D228B8E9D}" type="presOf" srcId="{8CF4FB80-F5F1-4B8F-B6AD-9713FF5CA4FC}" destId="{A17D6FA1-43F2-486D-815D-96BBC5732766}" srcOrd="0" destOrd="0" presId="urn:microsoft.com/office/officeart/2005/8/layout/radial6"/>
    <dgm:cxn modelId="{8F6CED44-6BC3-4785-A112-E1CD0A488E56}" type="presOf" srcId="{F0C56A63-F151-4A41-8782-5B6DFBEEA556}" destId="{C5A607FA-90C8-4F1D-BF4E-32E731AD5ED0}" srcOrd="0" destOrd="0" presId="urn:microsoft.com/office/officeart/2005/8/layout/radial6"/>
    <dgm:cxn modelId="{93914067-20EB-4DDB-B60A-C8899F869BAA}" type="presOf" srcId="{8C20B179-1305-47C4-8071-83A322A22408}" destId="{434E29EE-C4E9-4717-A68E-8EE0E51083D2}" srcOrd="0" destOrd="0" presId="urn:microsoft.com/office/officeart/2005/8/layout/radial6"/>
    <dgm:cxn modelId="{99D1F56A-86F1-4E8B-B3D7-8C180C35DD2D}" srcId="{8C20B179-1305-47C4-8071-83A322A22408}" destId="{8CF4FB80-F5F1-4B8F-B6AD-9713FF5CA4FC}" srcOrd="0" destOrd="0" parTransId="{C0F90FC2-14BB-406D-93F8-226EC66B1214}" sibTransId="{D6C9C801-A698-4357-86E2-21B261532492}"/>
    <dgm:cxn modelId="{3D83476B-5360-464C-A346-C0BFCBE506AA}" type="presOf" srcId="{C1027D8A-1BA7-4BD5-8C3B-CD76F565EA9D}" destId="{F861E3C5-17D5-433F-BE95-8E5EB649A834}" srcOrd="0" destOrd="0" presId="urn:microsoft.com/office/officeart/2005/8/layout/radial6"/>
    <dgm:cxn modelId="{6B51B471-46D4-44E7-887B-373874C26C65}" srcId="{8CF4FB80-F5F1-4B8F-B6AD-9713FF5CA4FC}" destId="{C0CCD104-02B5-420A-A539-8F4613D736D6}" srcOrd="0" destOrd="0" parTransId="{D3AA7EB4-E9CE-44BC-B99B-FE0899498B32}" sibTransId="{FDD686AB-0C84-4FBC-86C5-BD5BA1AF1C1D}"/>
    <dgm:cxn modelId="{EBF8285A-99C4-4E15-B0D4-130CCB992440}" type="presOf" srcId="{C0CCD104-02B5-420A-A539-8F4613D736D6}" destId="{296248E0-17F5-43CD-A566-77D52D51B33B}" srcOrd="0" destOrd="0" presId="urn:microsoft.com/office/officeart/2005/8/layout/radial6"/>
    <dgm:cxn modelId="{F25050D8-CEF1-4F08-8AA6-809F6A955A38}" type="presOf" srcId="{179EE50F-CBBD-494B-8D34-BE6A81B26CC6}" destId="{E75BC9F4-BC8E-4330-BFDE-9D41C60B5BA4}" srcOrd="0" destOrd="0" presId="urn:microsoft.com/office/officeart/2005/8/layout/radial6"/>
    <dgm:cxn modelId="{8636A5DD-22BA-41F2-8A22-8B0CE26C90DF}" type="presOf" srcId="{FDD686AB-0C84-4FBC-86C5-BD5BA1AF1C1D}" destId="{6B09CB1F-9B7C-4926-8C17-2DAE9F2D99B8}" srcOrd="0" destOrd="0" presId="urn:microsoft.com/office/officeart/2005/8/layout/radial6"/>
    <dgm:cxn modelId="{DC021ACE-A0C2-4762-84CE-A26E9EF27CC7}" type="presParOf" srcId="{434E29EE-C4E9-4717-A68E-8EE0E51083D2}" destId="{A17D6FA1-43F2-486D-815D-96BBC5732766}" srcOrd="0" destOrd="0" presId="urn:microsoft.com/office/officeart/2005/8/layout/radial6"/>
    <dgm:cxn modelId="{C3F8FD3A-FA66-4131-AB41-A60F34C7C9A7}" type="presParOf" srcId="{434E29EE-C4E9-4717-A68E-8EE0E51083D2}" destId="{296248E0-17F5-43CD-A566-77D52D51B33B}" srcOrd="1" destOrd="0" presId="urn:microsoft.com/office/officeart/2005/8/layout/radial6"/>
    <dgm:cxn modelId="{C541F0E6-DDB1-42EC-9748-5AB4D9129D01}" type="presParOf" srcId="{434E29EE-C4E9-4717-A68E-8EE0E51083D2}" destId="{4824F155-6EA9-40F6-8A65-4C4CD82548C3}" srcOrd="2" destOrd="0" presId="urn:microsoft.com/office/officeart/2005/8/layout/radial6"/>
    <dgm:cxn modelId="{7622C7AD-FCBC-4649-B013-40F2B802B4C1}" type="presParOf" srcId="{434E29EE-C4E9-4717-A68E-8EE0E51083D2}" destId="{6B09CB1F-9B7C-4926-8C17-2DAE9F2D99B8}" srcOrd="3" destOrd="0" presId="urn:microsoft.com/office/officeart/2005/8/layout/radial6"/>
    <dgm:cxn modelId="{8B6FF337-4E52-429A-B966-2AA986303C40}" type="presParOf" srcId="{434E29EE-C4E9-4717-A68E-8EE0E51083D2}" destId="{F861E3C5-17D5-433F-BE95-8E5EB649A834}" srcOrd="4" destOrd="0" presId="urn:microsoft.com/office/officeart/2005/8/layout/radial6"/>
    <dgm:cxn modelId="{48FA3E4B-54D2-4746-A278-9B2A17F7351E}" type="presParOf" srcId="{434E29EE-C4E9-4717-A68E-8EE0E51083D2}" destId="{6D0C7C37-0057-454A-A6A5-37AE2C75FE60}" srcOrd="5" destOrd="0" presId="urn:microsoft.com/office/officeart/2005/8/layout/radial6"/>
    <dgm:cxn modelId="{62CC3EAF-01E2-4373-8890-C5B4F1914798}" type="presParOf" srcId="{434E29EE-C4E9-4717-A68E-8EE0E51083D2}" destId="{E75BC9F4-BC8E-4330-BFDE-9D41C60B5BA4}" srcOrd="6" destOrd="0" presId="urn:microsoft.com/office/officeart/2005/8/layout/radial6"/>
    <dgm:cxn modelId="{90DD3315-ED2D-4D45-B149-A7026DA49D20}" type="presParOf" srcId="{434E29EE-C4E9-4717-A68E-8EE0E51083D2}" destId="{C5A607FA-90C8-4F1D-BF4E-32E731AD5ED0}" srcOrd="7" destOrd="0" presId="urn:microsoft.com/office/officeart/2005/8/layout/radial6"/>
    <dgm:cxn modelId="{5746005F-8CF1-4A74-B8A8-56AE38922CA9}" type="presParOf" srcId="{434E29EE-C4E9-4717-A68E-8EE0E51083D2}" destId="{FF10DE2F-CC67-4834-BB34-48A2EC504A89}" srcOrd="8" destOrd="0" presId="urn:microsoft.com/office/officeart/2005/8/layout/radial6"/>
    <dgm:cxn modelId="{EABB33C3-91BE-48EC-B17C-E16309430DC0}" type="presParOf" srcId="{434E29EE-C4E9-4717-A68E-8EE0E51083D2}" destId="{CE10B0FE-744B-4BF2-8824-08FDEC7F7413}"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EE823A-773F-42AC-800D-8E81B6B45311}" type="doc">
      <dgm:prSet loTypeId="urn:microsoft.com/office/officeart/2005/8/layout/hChevron3" loCatId="process" qsTypeId="urn:microsoft.com/office/officeart/2005/8/quickstyle/simple1" qsCatId="simple" csTypeId="urn:microsoft.com/office/officeart/2005/8/colors/accent3_4" csCatId="accent3" phldr="1"/>
      <dgm:spPr/>
    </dgm:pt>
    <dgm:pt modelId="{4AC4FA68-486A-48AF-90B8-1D8A0543C6AF}">
      <dgm:prSet phldrT="[Text]" custT="1"/>
      <dgm:spPr/>
      <dgm:t>
        <a:bodyPr/>
        <a:lstStyle/>
        <a:p>
          <a:r>
            <a:rPr lang="en-US" sz="2000" dirty="0"/>
            <a:t>Health Facility</a:t>
          </a:r>
        </a:p>
      </dgm:t>
    </dgm:pt>
    <dgm:pt modelId="{49FBC3B6-FB1A-41A3-8D08-76F21D4E01DE}" type="parTrans" cxnId="{12FDFC2E-1280-4D83-8331-86B1DE312490}">
      <dgm:prSet/>
      <dgm:spPr/>
      <dgm:t>
        <a:bodyPr/>
        <a:lstStyle/>
        <a:p>
          <a:endParaRPr lang="en-US" sz="1800"/>
        </a:p>
      </dgm:t>
    </dgm:pt>
    <dgm:pt modelId="{F1D235EC-23D2-4108-9759-5A5D14947559}" type="sibTrans" cxnId="{12FDFC2E-1280-4D83-8331-86B1DE312490}">
      <dgm:prSet/>
      <dgm:spPr/>
      <dgm:t>
        <a:bodyPr/>
        <a:lstStyle/>
        <a:p>
          <a:endParaRPr lang="en-US" sz="1800"/>
        </a:p>
      </dgm:t>
    </dgm:pt>
    <dgm:pt modelId="{0FE31474-9EC5-4D8F-9433-7127C32115B2}">
      <dgm:prSet phldrT="[Text]" custT="1"/>
      <dgm:spPr/>
      <dgm:t>
        <a:bodyPr/>
        <a:lstStyle/>
        <a:p>
          <a:r>
            <a:rPr lang="en-US" sz="2000" dirty="0"/>
            <a:t>HCP</a:t>
          </a:r>
        </a:p>
      </dgm:t>
    </dgm:pt>
    <dgm:pt modelId="{9C96AED9-AFB2-4D25-83FB-030CEDF9EC84}" type="parTrans" cxnId="{4809C45C-8CDD-4A7F-982E-104B9EFE62C1}">
      <dgm:prSet/>
      <dgm:spPr/>
      <dgm:t>
        <a:bodyPr/>
        <a:lstStyle/>
        <a:p>
          <a:endParaRPr lang="en-US" sz="1800"/>
        </a:p>
      </dgm:t>
    </dgm:pt>
    <dgm:pt modelId="{A120518F-F185-443E-9644-6726F9982C7C}" type="sibTrans" cxnId="{4809C45C-8CDD-4A7F-982E-104B9EFE62C1}">
      <dgm:prSet/>
      <dgm:spPr/>
      <dgm:t>
        <a:bodyPr/>
        <a:lstStyle/>
        <a:p>
          <a:endParaRPr lang="en-US" sz="1800"/>
        </a:p>
      </dgm:t>
    </dgm:pt>
    <dgm:pt modelId="{4980E91F-3ABD-43A8-BFBF-1B5D1DFAFA44}">
      <dgm:prSet phldrT="[Text]" custT="1"/>
      <dgm:spPr/>
      <dgm:t>
        <a:bodyPr/>
        <a:lstStyle/>
        <a:p>
          <a:r>
            <a:rPr lang="en-US" sz="2000" dirty="0"/>
            <a:t>PCG and Family</a:t>
          </a:r>
        </a:p>
      </dgm:t>
    </dgm:pt>
    <dgm:pt modelId="{686F70AB-402D-4597-A7D0-B867667F32DD}" type="parTrans" cxnId="{306702CD-5894-4C5A-A823-5FA9EC77570D}">
      <dgm:prSet/>
      <dgm:spPr/>
      <dgm:t>
        <a:bodyPr/>
        <a:lstStyle/>
        <a:p>
          <a:endParaRPr lang="en-US" sz="1800"/>
        </a:p>
      </dgm:t>
    </dgm:pt>
    <dgm:pt modelId="{EE6E2DB2-2F67-4965-8CC0-71202AD1BB31}" type="sibTrans" cxnId="{306702CD-5894-4C5A-A823-5FA9EC77570D}">
      <dgm:prSet/>
      <dgm:spPr/>
      <dgm:t>
        <a:bodyPr/>
        <a:lstStyle/>
        <a:p>
          <a:endParaRPr lang="en-US" sz="1800"/>
        </a:p>
      </dgm:t>
    </dgm:pt>
    <dgm:pt modelId="{C99C575F-FD63-487B-B5F9-F143B923D38C}">
      <dgm:prSet custT="1"/>
      <dgm:spPr/>
      <dgm:t>
        <a:bodyPr/>
        <a:lstStyle/>
        <a:p>
          <a:r>
            <a:rPr lang="en-US" sz="2000" dirty="0"/>
            <a:t>Child/ Adolescent</a:t>
          </a:r>
        </a:p>
      </dgm:t>
    </dgm:pt>
    <dgm:pt modelId="{7B25A1D6-CAAD-49CD-BE6E-473FE1B112E2}" type="parTrans" cxnId="{9FA049A9-5A19-4BF5-9555-7076A89846EC}">
      <dgm:prSet/>
      <dgm:spPr/>
      <dgm:t>
        <a:bodyPr/>
        <a:lstStyle/>
        <a:p>
          <a:endParaRPr lang="en-US" sz="1800"/>
        </a:p>
      </dgm:t>
    </dgm:pt>
    <dgm:pt modelId="{5C2F15BF-530A-4D3E-AB30-240E905531D0}" type="sibTrans" cxnId="{9FA049A9-5A19-4BF5-9555-7076A89846EC}">
      <dgm:prSet/>
      <dgm:spPr/>
      <dgm:t>
        <a:bodyPr/>
        <a:lstStyle/>
        <a:p>
          <a:endParaRPr lang="en-US" sz="1800"/>
        </a:p>
      </dgm:t>
    </dgm:pt>
    <dgm:pt modelId="{4B051C58-DD70-4ECC-9DC7-2E096D39205C}" type="pres">
      <dgm:prSet presAssocID="{6AEE823A-773F-42AC-800D-8E81B6B45311}" presName="Name0" presStyleCnt="0">
        <dgm:presLayoutVars>
          <dgm:dir/>
          <dgm:resizeHandles val="exact"/>
        </dgm:presLayoutVars>
      </dgm:prSet>
      <dgm:spPr/>
    </dgm:pt>
    <dgm:pt modelId="{6B09C2B9-D6D1-4C81-88F0-6160917EBC38}" type="pres">
      <dgm:prSet presAssocID="{4AC4FA68-486A-48AF-90B8-1D8A0543C6AF}" presName="parTxOnly" presStyleLbl="node1" presStyleIdx="0" presStyleCnt="4">
        <dgm:presLayoutVars>
          <dgm:bulletEnabled val="1"/>
        </dgm:presLayoutVars>
      </dgm:prSet>
      <dgm:spPr/>
    </dgm:pt>
    <dgm:pt modelId="{BA00A5D6-2009-461D-A42B-B1ABD40AABB6}" type="pres">
      <dgm:prSet presAssocID="{F1D235EC-23D2-4108-9759-5A5D14947559}" presName="parSpace" presStyleCnt="0"/>
      <dgm:spPr/>
    </dgm:pt>
    <dgm:pt modelId="{C5B108AB-FAF0-403C-BD55-074BC446E0E9}" type="pres">
      <dgm:prSet presAssocID="{0FE31474-9EC5-4D8F-9433-7127C32115B2}" presName="parTxOnly" presStyleLbl="node1" presStyleIdx="1" presStyleCnt="4">
        <dgm:presLayoutVars>
          <dgm:bulletEnabled val="1"/>
        </dgm:presLayoutVars>
      </dgm:prSet>
      <dgm:spPr/>
    </dgm:pt>
    <dgm:pt modelId="{4492699F-2795-4EFE-B013-C5C893B7D4BE}" type="pres">
      <dgm:prSet presAssocID="{A120518F-F185-443E-9644-6726F9982C7C}" presName="parSpace" presStyleCnt="0"/>
      <dgm:spPr/>
    </dgm:pt>
    <dgm:pt modelId="{5286284C-B23C-4303-B1E3-F24313994D00}" type="pres">
      <dgm:prSet presAssocID="{4980E91F-3ABD-43A8-BFBF-1B5D1DFAFA44}" presName="parTxOnly" presStyleLbl="node1" presStyleIdx="2" presStyleCnt="4">
        <dgm:presLayoutVars>
          <dgm:bulletEnabled val="1"/>
        </dgm:presLayoutVars>
      </dgm:prSet>
      <dgm:spPr/>
    </dgm:pt>
    <dgm:pt modelId="{98891B9A-1AB8-4CC8-BBBF-9525C0B2BD81}" type="pres">
      <dgm:prSet presAssocID="{EE6E2DB2-2F67-4965-8CC0-71202AD1BB31}" presName="parSpace" presStyleCnt="0"/>
      <dgm:spPr/>
    </dgm:pt>
    <dgm:pt modelId="{EA463676-A454-42F4-B143-EC1FAEEE07EF}" type="pres">
      <dgm:prSet presAssocID="{C99C575F-FD63-487B-B5F9-F143B923D38C}" presName="parTxOnly" presStyleLbl="node1" presStyleIdx="3" presStyleCnt="4">
        <dgm:presLayoutVars>
          <dgm:bulletEnabled val="1"/>
        </dgm:presLayoutVars>
      </dgm:prSet>
      <dgm:spPr/>
    </dgm:pt>
  </dgm:ptLst>
  <dgm:cxnLst>
    <dgm:cxn modelId="{12FDFC2E-1280-4D83-8331-86B1DE312490}" srcId="{6AEE823A-773F-42AC-800D-8E81B6B45311}" destId="{4AC4FA68-486A-48AF-90B8-1D8A0543C6AF}" srcOrd="0" destOrd="0" parTransId="{49FBC3B6-FB1A-41A3-8D08-76F21D4E01DE}" sibTransId="{F1D235EC-23D2-4108-9759-5A5D14947559}"/>
    <dgm:cxn modelId="{4809C45C-8CDD-4A7F-982E-104B9EFE62C1}" srcId="{6AEE823A-773F-42AC-800D-8E81B6B45311}" destId="{0FE31474-9EC5-4D8F-9433-7127C32115B2}" srcOrd="1" destOrd="0" parTransId="{9C96AED9-AFB2-4D25-83FB-030CEDF9EC84}" sibTransId="{A120518F-F185-443E-9644-6726F9982C7C}"/>
    <dgm:cxn modelId="{7701B84F-BA46-4D91-8336-5D1F7159FA3B}" type="presOf" srcId="{6AEE823A-773F-42AC-800D-8E81B6B45311}" destId="{4B051C58-DD70-4ECC-9DC7-2E096D39205C}" srcOrd="0" destOrd="0" presId="urn:microsoft.com/office/officeart/2005/8/layout/hChevron3"/>
    <dgm:cxn modelId="{323D6E52-81C8-4315-94E6-58FE3F16B0A0}" type="presOf" srcId="{0FE31474-9EC5-4D8F-9433-7127C32115B2}" destId="{C5B108AB-FAF0-403C-BD55-074BC446E0E9}" srcOrd="0" destOrd="0" presId="urn:microsoft.com/office/officeart/2005/8/layout/hChevron3"/>
    <dgm:cxn modelId="{7AFFB355-726C-42F7-922A-346B3225A938}" type="presOf" srcId="{4980E91F-3ABD-43A8-BFBF-1B5D1DFAFA44}" destId="{5286284C-B23C-4303-B1E3-F24313994D00}" srcOrd="0" destOrd="0" presId="urn:microsoft.com/office/officeart/2005/8/layout/hChevron3"/>
    <dgm:cxn modelId="{9FA049A9-5A19-4BF5-9555-7076A89846EC}" srcId="{6AEE823A-773F-42AC-800D-8E81B6B45311}" destId="{C99C575F-FD63-487B-B5F9-F143B923D38C}" srcOrd="3" destOrd="0" parTransId="{7B25A1D6-CAAD-49CD-BE6E-473FE1B112E2}" sibTransId="{5C2F15BF-530A-4D3E-AB30-240E905531D0}"/>
    <dgm:cxn modelId="{93C3D1AE-03E5-4773-801B-9717BD90DBEC}" type="presOf" srcId="{4AC4FA68-486A-48AF-90B8-1D8A0543C6AF}" destId="{6B09C2B9-D6D1-4C81-88F0-6160917EBC38}" srcOrd="0" destOrd="0" presId="urn:microsoft.com/office/officeart/2005/8/layout/hChevron3"/>
    <dgm:cxn modelId="{306702CD-5894-4C5A-A823-5FA9EC77570D}" srcId="{6AEE823A-773F-42AC-800D-8E81B6B45311}" destId="{4980E91F-3ABD-43A8-BFBF-1B5D1DFAFA44}" srcOrd="2" destOrd="0" parTransId="{686F70AB-402D-4597-A7D0-B867667F32DD}" sibTransId="{EE6E2DB2-2F67-4965-8CC0-71202AD1BB31}"/>
    <dgm:cxn modelId="{4BEA8FFA-EC5F-48CA-A61D-BACA49F05B49}" type="presOf" srcId="{C99C575F-FD63-487B-B5F9-F143B923D38C}" destId="{EA463676-A454-42F4-B143-EC1FAEEE07EF}" srcOrd="0" destOrd="0" presId="urn:microsoft.com/office/officeart/2005/8/layout/hChevron3"/>
    <dgm:cxn modelId="{44D81D2F-8595-4E13-9F8E-593ADA445440}" type="presParOf" srcId="{4B051C58-DD70-4ECC-9DC7-2E096D39205C}" destId="{6B09C2B9-D6D1-4C81-88F0-6160917EBC38}" srcOrd="0" destOrd="0" presId="urn:microsoft.com/office/officeart/2005/8/layout/hChevron3"/>
    <dgm:cxn modelId="{14213982-B419-43EF-98ED-1395AEBA1274}" type="presParOf" srcId="{4B051C58-DD70-4ECC-9DC7-2E096D39205C}" destId="{BA00A5D6-2009-461D-A42B-B1ABD40AABB6}" srcOrd="1" destOrd="0" presId="urn:microsoft.com/office/officeart/2005/8/layout/hChevron3"/>
    <dgm:cxn modelId="{7DF4044A-060A-4095-A9FA-162FC48B2BE8}" type="presParOf" srcId="{4B051C58-DD70-4ECC-9DC7-2E096D39205C}" destId="{C5B108AB-FAF0-403C-BD55-074BC446E0E9}" srcOrd="2" destOrd="0" presId="urn:microsoft.com/office/officeart/2005/8/layout/hChevron3"/>
    <dgm:cxn modelId="{430A86E6-F92D-4725-9BBD-FBD4BC78ADE1}" type="presParOf" srcId="{4B051C58-DD70-4ECC-9DC7-2E096D39205C}" destId="{4492699F-2795-4EFE-B013-C5C893B7D4BE}" srcOrd="3" destOrd="0" presId="urn:microsoft.com/office/officeart/2005/8/layout/hChevron3"/>
    <dgm:cxn modelId="{635BA309-7FE9-4D65-ABC1-6972E672231B}" type="presParOf" srcId="{4B051C58-DD70-4ECC-9DC7-2E096D39205C}" destId="{5286284C-B23C-4303-B1E3-F24313994D00}" srcOrd="4" destOrd="0" presId="urn:microsoft.com/office/officeart/2005/8/layout/hChevron3"/>
    <dgm:cxn modelId="{9C47FBD1-2C17-4F9F-AB11-4526F31B6155}" type="presParOf" srcId="{4B051C58-DD70-4ECC-9DC7-2E096D39205C}" destId="{98891B9A-1AB8-4CC8-BBBF-9525C0B2BD81}" srcOrd="5" destOrd="0" presId="urn:microsoft.com/office/officeart/2005/8/layout/hChevron3"/>
    <dgm:cxn modelId="{65A28ED9-CC4F-43E3-8F9F-06A77D70261B}" type="presParOf" srcId="{4B051C58-DD70-4ECC-9DC7-2E096D39205C}" destId="{EA463676-A454-42F4-B143-EC1FAEEE07EF}"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EE0B98-F0A9-4CC6-9CE5-D4F1F2F6D22E}"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ZA"/>
        </a:p>
      </dgm:t>
    </dgm:pt>
    <dgm:pt modelId="{63F646ED-56F4-4542-A22E-9C95C2699F7B}">
      <dgm:prSet phldrT="[Text]" custT="1"/>
      <dgm:spPr>
        <a:ln>
          <a:solidFill>
            <a:schemeClr val="accent3">
              <a:lumMod val="50000"/>
            </a:schemeClr>
          </a:solidFill>
        </a:ln>
      </dgm:spPr>
      <dgm:t>
        <a:bodyPr/>
        <a:lstStyle/>
        <a:p>
          <a:pPr algn="ctr"/>
          <a:r>
            <a:rPr lang="en-ZA" sz="3200" b="1" dirty="0"/>
            <a:t>Training </a:t>
          </a:r>
        </a:p>
      </dgm:t>
    </dgm:pt>
    <dgm:pt modelId="{5BC420CA-F6C8-4DE0-A8FD-DC1088546145}" type="parTrans" cxnId="{E6142C90-5622-478A-B1F6-E5384C5E50AD}">
      <dgm:prSet/>
      <dgm:spPr/>
      <dgm:t>
        <a:bodyPr/>
        <a:lstStyle/>
        <a:p>
          <a:pPr algn="l"/>
          <a:endParaRPr lang="en-ZA" sz="1600"/>
        </a:p>
      </dgm:t>
    </dgm:pt>
    <dgm:pt modelId="{4C69C857-436F-4E87-9F46-AF4A71D7BC4F}" type="sibTrans" cxnId="{E6142C90-5622-478A-B1F6-E5384C5E50AD}">
      <dgm:prSet/>
      <dgm:spPr/>
      <dgm:t>
        <a:bodyPr/>
        <a:lstStyle/>
        <a:p>
          <a:pPr algn="l"/>
          <a:endParaRPr lang="en-ZA" sz="1600"/>
        </a:p>
      </dgm:t>
    </dgm:pt>
    <dgm:pt modelId="{8D1E7B49-37E8-4A86-A4D9-D593CC302B3C}">
      <dgm:prSet phldrT="[Text]" custT="1"/>
      <dgm:spPr>
        <a:ln>
          <a:solidFill>
            <a:schemeClr val="accent3">
              <a:lumMod val="50000"/>
              <a:alpha val="90000"/>
            </a:schemeClr>
          </a:solidFill>
        </a:ln>
      </dgm:spPr>
      <dgm:t>
        <a:bodyPr/>
        <a:lstStyle/>
        <a:p>
          <a:pPr algn="l"/>
          <a:r>
            <a:rPr lang="en-ZA" sz="1800" dirty="0"/>
            <a:t>Disclosure process </a:t>
          </a:r>
        </a:p>
      </dgm:t>
    </dgm:pt>
    <dgm:pt modelId="{A48C99E8-DF52-4ABA-8022-75EEB49492A9}" type="parTrans" cxnId="{F8FE1BAD-1557-45D4-B397-DA1C4085FDCB}">
      <dgm:prSet/>
      <dgm:spPr/>
      <dgm:t>
        <a:bodyPr/>
        <a:lstStyle/>
        <a:p>
          <a:pPr algn="l"/>
          <a:endParaRPr lang="en-ZA" sz="1600"/>
        </a:p>
      </dgm:t>
    </dgm:pt>
    <dgm:pt modelId="{1F907C09-1DA1-4CB0-BDEE-6A9AB8B53CA7}" type="sibTrans" cxnId="{F8FE1BAD-1557-45D4-B397-DA1C4085FDCB}">
      <dgm:prSet/>
      <dgm:spPr/>
      <dgm:t>
        <a:bodyPr/>
        <a:lstStyle/>
        <a:p>
          <a:pPr algn="l"/>
          <a:endParaRPr lang="en-ZA" sz="1600"/>
        </a:p>
      </dgm:t>
    </dgm:pt>
    <dgm:pt modelId="{4DE19539-8AC5-436D-8C5B-1EBB4FC148AE}">
      <dgm:prSet phldrT="[Text]" custT="1"/>
      <dgm:spPr>
        <a:ln>
          <a:solidFill>
            <a:schemeClr val="accent3">
              <a:lumMod val="50000"/>
            </a:schemeClr>
          </a:solidFill>
        </a:ln>
      </dgm:spPr>
      <dgm:t>
        <a:bodyPr/>
        <a:lstStyle/>
        <a:p>
          <a:pPr algn="ctr"/>
          <a:r>
            <a:rPr lang="en-ZA" sz="3200" b="1" dirty="0"/>
            <a:t>Support</a:t>
          </a:r>
          <a:r>
            <a:rPr lang="en-ZA" sz="3200" dirty="0"/>
            <a:t> </a:t>
          </a:r>
        </a:p>
      </dgm:t>
    </dgm:pt>
    <dgm:pt modelId="{A59B2CF3-D00E-4BDD-8472-F3A3E1329DE7}" type="parTrans" cxnId="{058627FE-1770-478F-8565-8BA4E0D8A555}">
      <dgm:prSet/>
      <dgm:spPr/>
      <dgm:t>
        <a:bodyPr/>
        <a:lstStyle/>
        <a:p>
          <a:pPr algn="l"/>
          <a:endParaRPr lang="en-ZA" sz="1600"/>
        </a:p>
      </dgm:t>
    </dgm:pt>
    <dgm:pt modelId="{4A2C9648-48C9-4FB4-A660-AEFC5B9314A7}" type="sibTrans" cxnId="{058627FE-1770-478F-8565-8BA4E0D8A555}">
      <dgm:prSet/>
      <dgm:spPr/>
      <dgm:t>
        <a:bodyPr/>
        <a:lstStyle/>
        <a:p>
          <a:pPr algn="l"/>
          <a:endParaRPr lang="en-ZA" sz="1600"/>
        </a:p>
      </dgm:t>
    </dgm:pt>
    <dgm:pt modelId="{8358105B-29F2-4112-9006-A5070052E720}">
      <dgm:prSet phldrT="[Text]" custT="1"/>
      <dgm:spPr>
        <a:ln>
          <a:solidFill>
            <a:schemeClr val="accent3">
              <a:lumMod val="50000"/>
              <a:alpha val="90000"/>
            </a:schemeClr>
          </a:solidFill>
        </a:ln>
      </dgm:spPr>
      <dgm:t>
        <a:bodyPr/>
        <a:lstStyle/>
        <a:p>
          <a:pPr algn="l"/>
          <a:r>
            <a:rPr lang="en-ZA" sz="1800" dirty="0"/>
            <a:t>Fears and concerns</a:t>
          </a:r>
        </a:p>
      </dgm:t>
    </dgm:pt>
    <dgm:pt modelId="{79377AB7-42B9-45E1-A765-8DD8FC2AF69D}" type="parTrans" cxnId="{CDFAA11B-9373-4B55-8E7E-EEAD64C895C7}">
      <dgm:prSet/>
      <dgm:spPr/>
      <dgm:t>
        <a:bodyPr/>
        <a:lstStyle/>
        <a:p>
          <a:pPr algn="l"/>
          <a:endParaRPr lang="en-ZA" sz="1600"/>
        </a:p>
      </dgm:t>
    </dgm:pt>
    <dgm:pt modelId="{F8C6E8BD-DB7D-4E94-B315-C65928019406}" type="sibTrans" cxnId="{CDFAA11B-9373-4B55-8E7E-EEAD64C895C7}">
      <dgm:prSet/>
      <dgm:spPr/>
      <dgm:t>
        <a:bodyPr/>
        <a:lstStyle/>
        <a:p>
          <a:pPr algn="l"/>
          <a:endParaRPr lang="en-ZA" sz="1600"/>
        </a:p>
      </dgm:t>
    </dgm:pt>
    <dgm:pt modelId="{94315193-654D-4A03-B256-631B1E919CFA}">
      <dgm:prSet phldrT="[Text]" custT="1"/>
      <dgm:spPr>
        <a:ln>
          <a:solidFill>
            <a:schemeClr val="accent3">
              <a:lumMod val="50000"/>
              <a:alpha val="90000"/>
            </a:schemeClr>
          </a:solidFill>
        </a:ln>
      </dgm:spPr>
      <dgm:t>
        <a:bodyPr/>
        <a:lstStyle/>
        <a:p>
          <a:pPr algn="l"/>
          <a:r>
            <a:rPr lang="en-ZA" sz="1800" dirty="0"/>
            <a:t>Unresolved emotional issues </a:t>
          </a:r>
        </a:p>
      </dgm:t>
    </dgm:pt>
    <dgm:pt modelId="{EAF368DC-FE5A-44B1-82F7-83C78B867784}" type="parTrans" cxnId="{9A38AFD7-6305-4AA2-9EB2-4B923483E43C}">
      <dgm:prSet/>
      <dgm:spPr/>
      <dgm:t>
        <a:bodyPr/>
        <a:lstStyle/>
        <a:p>
          <a:pPr algn="l"/>
          <a:endParaRPr lang="en-ZA" sz="1600"/>
        </a:p>
      </dgm:t>
    </dgm:pt>
    <dgm:pt modelId="{080EFCE9-1CBE-4D3A-9FDD-59A65C13BB9C}" type="sibTrans" cxnId="{9A38AFD7-6305-4AA2-9EB2-4B923483E43C}">
      <dgm:prSet/>
      <dgm:spPr/>
      <dgm:t>
        <a:bodyPr/>
        <a:lstStyle/>
        <a:p>
          <a:pPr algn="l"/>
          <a:endParaRPr lang="en-ZA" sz="1600"/>
        </a:p>
      </dgm:t>
    </dgm:pt>
    <dgm:pt modelId="{ABE87CE8-9236-40EE-A25E-ED38812F9809}">
      <dgm:prSet phldrT="[Text]" custT="1"/>
      <dgm:spPr>
        <a:ln>
          <a:solidFill>
            <a:schemeClr val="accent3">
              <a:lumMod val="50000"/>
            </a:schemeClr>
          </a:solidFill>
        </a:ln>
      </dgm:spPr>
      <dgm:t>
        <a:bodyPr/>
        <a:lstStyle/>
        <a:p>
          <a:pPr algn="ctr"/>
          <a:r>
            <a:rPr lang="en-ZA" sz="3200" b="1" dirty="0"/>
            <a:t>Tools</a:t>
          </a:r>
          <a:r>
            <a:rPr lang="en-ZA" sz="3200" dirty="0"/>
            <a:t> </a:t>
          </a:r>
        </a:p>
      </dgm:t>
    </dgm:pt>
    <dgm:pt modelId="{3865A47C-2BE9-4E2B-B6CA-75F6BED136CB}" type="parTrans" cxnId="{3E1C8821-8EC2-47FE-AA22-C64464D76D8D}">
      <dgm:prSet/>
      <dgm:spPr/>
      <dgm:t>
        <a:bodyPr/>
        <a:lstStyle/>
        <a:p>
          <a:pPr algn="l"/>
          <a:endParaRPr lang="en-ZA" sz="1600"/>
        </a:p>
      </dgm:t>
    </dgm:pt>
    <dgm:pt modelId="{6148786A-961B-47A8-996B-666C24AE8025}" type="sibTrans" cxnId="{3E1C8821-8EC2-47FE-AA22-C64464D76D8D}">
      <dgm:prSet/>
      <dgm:spPr/>
      <dgm:t>
        <a:bodyPr/>
        <a:lstStyle/>
        <a:p>
          <a:pPr algn="l"/>
          <a:endParaRPr lang="en-ZA" sz="1600"/>
        </a:p>
      </dgm:t>
    </dgm:pt>
    <dgm:pt modelId="{591FB8BA-CB01-43F1-B03B-1D5315CD6E10}">
      <dgm:prSet phldrT="[Text]" custT="1"/>
      <dgm:spPr>
        <a:ln>
          <a:solidFill>
            <a:schemeClr val="accent3">
              <a:lumMod val="50000"/>
              <a:alpha val="90000"/>
            </a:schemeClr>
          </a:solidFill>
        </a:ln>
      </dgm:spPr>
      <dgm:t>
        <a:bodyPr/>
        <a:lstStyle/>
        <a:p>
          <a:pPr algn="l"/>
          <a:r>
            <a:rPr lang="en-ZA" sz="1800" dirty="0"/>
            <a:t>Age appropriate tools and resources</a:t>
          </a:r>
        </a:p>
      </dgm:t>
    </dgm:pt>
    <dgm:pt modelId="{74545DBE-4B80-4C0F-B609-ED64E9470A46}" type="parTrans" cxnId="{BB1E0333-9F8B-48F6-B55E-DE58AE3BB40C}">
      <dgm:prSet/>
      <dgm:spPr/>
      <dgm:t>
        <a:bodyPr/>
        <a:lstStyle/>
        <a:p>
          <a:pPr algn="l"/>
          <a:endParaRPr lang="en-ZA" sz="1600"/>
        </a:p>
      </dgm:t>
    </dgm:pt>
    <dgm:pt modelId="{14A4CB78-2820-46AB-814E-A92542D90A55}" type="sibTrans" cxnId="{BB1E0333-9F8B-48F6-B55E-DE58AE3BB40C}">
      <dgm:prSet/>
      <dgm:spPr/>
      <dgm:t>
        <a:bodyPr/>
        <a:lstStyle/>
        <a:p>
          <a:pPr algn="l"/>
          <a:endParaRPr lang="en-ZA" sz="1600"/>
        </a:p>
      </dgm:t>
    </dgm:pt>
    <dgm:pt modelId="{9B0AA075-2134-4A69-B07C-16B97B408802}">
      <dgm:prSet phldrT="[Text]" custT="1"/>
      <dgm:spPr>
        <a:ln>
          <a:solidFill>
            <a:schemeClr val="accent3">
              <a:lumMod val="50000"/>
              <a:alpha val="90000"/>
            </a:schemeClr>
          </a:solidFill>
        </a:ln>
      </dgm:spPr>
      <dgm:t>
        <a:bodyPr/>
        <a:lstStyle/>
        <a:p>
          <a:pPr algn="l"/>
          <a:r>
            <a:rPr lang="en-ZA" sz="1800" dirty="0"/>
            <a:t>Other related topics e.g. sex, sexuality </a:t>
          </a:r>
        </a:p>
      </dgm:t>
    </dgm:pt>
    <dgm:pt modelId="{7441AA2A-B74F-42D2-8F82-199559549909}" type="parTrans" cxnId="{DAA3B231-5417-49CC-BEAB-2AB153C43CD2}">
      <dgm:prSet/>
      <dgm:spPr/>
      <dgm:t>
        <a:bodyPr/>
        <a:lstStyle/>
        <a:p>
          <a:pPr algn="l"/>
          <a:endParaRPr lang="en-ZA" sz="1600"/>
        </a:p>
      </dgm:t>
    </dgm:pt>
    <dgm:pt modelId="{F912FD6E-FB32-4415-9512-19080DF56003}" type="sibTrans" cxnId="{DAA3B231-5417-49CC-BEAB-2AB153C43CD2}">
      <dgm:prSet/>
      <dgm:spPr/>
      <dgm:t>
        <a:bodyPr/>
        <a:lstStyle/>
        <a:p>
          <a:pPr algn="l"/>
          <a:endParaRPr lang="en-ZA" sz="1600"/>
        </a:p>
      </dgm:t>
    </dgm:pt>
    <dgm:pt modelId="{D735757E-1F6E-4E92-B7CA-528A522DB243}">
      <dgm:prSet phldrT="[Text]" custT="1"/>
      <dgm:spPr>
        <a:ln>
          <a:solidFill>
            <a:schemeClr val="accent3">
              <a:lumMod val="50000"/>
              <a:alpha val="90000"/>
            </a:schemeClr>
          </a:solidFill>
        </a:ln>
      </dgm:spPr>
      <dgm:t>
        <a:bodyPr/>
        <a:lstStyle/>
        <a:p>
          <a:pPr algn="l"/>
          <a:r>
            <a:rPr lang="en-ZA" sz="1800" dirty="0"/>
            <a:t>Age appropriate language for children </a:t>
          </a:r>
        </a:p>
      </dgm:t>
    </dgm:pt>
    <dgm:pt modelId="{ECA86BD0-0298-46C0-A57A-DF564CC57626}" type="parTrans" cxnId="{7E653D93-0DC3-4986-89D2-197B28692ABA}">
      <dgm:prSet/>
      <dgm:spPr/>
      <dgm:t>
        <a:bodyPr/>
        <a:lstStyle/>
        <a:p>
          <a:pPr algn="l"/>
          <a:endParaRPr lang="en-ZA" sz="1600"/>
        </a:p>
      </dgm:t>
    </dgm:pt>
    <dgm:pt modelId="{C0056703-2A60-48F2-89A8-F9EBA5E69619}" type="sibTrans" cxnId="{7E653D93-0DC3-4986-89D2-197B28692ABA}">
      <dgm:prSet/>
      <dgm:spPr/>
      <dgm:t>
        <a:bodyPr/>
        <a:lstStyle/>
        <a:p>
          <a:pPr algn="l"/>
          <a:endParaRPr lang="en-ZA" sz="1600"/>
        </a:p>
      </dgm:t>
    </dgm:pt>
    <dgm:pt modelId="{E0D14514-65FD-4922-ACA7-C6FFEDBF97A3}">
      <dgm:prSet phldrT="[Text]" custT="1"/>
      <dgm:spPr>
        <a:ln>
          <a:solidFill>
            <a:schemeClr val="accent3">
              <a:lumMod val="50000"/>
              <a:alpha val="90000"/>
            </a:schemeClr>
          </a:solidFill>
        </a:ln>
      </dgm:spPr>
      <dgm:t>
        <a:bodyPr/>
        <a:lstStyle/>
        <a:p>
          <a:pPr algn="l"/>
          <a:r>
            <a:rPr lang="en-ZA" sz="1800" dirty="0"/>
            <a:t>Disclosure tools for recording  </a:t>
          </a:r>
        </a:p>
      </dgm:t>
    </dgm:pt>
    <dgm:pt modelId="{9CAF91EC-F21B-4AC3-9FC2-4E8E3EC7BE6E}" type="parTrans" cxnId="{8CDF2BBB-5CCF-462D-9CAB-4985E798597C}">
      <dgm:prSet/>
      <dgm:spPr/>
      <dgm:t>
        <a:bodyPr/>
        <a:lstStyle/>
        <a:p>
          <a:pPr algn="l"/>
          <a:endParaRPr lang="en-ZA" sz="1600"/>
        </a:p>
      </dgm:t>
    </dgm:pt>
    <dgm:pt modelId="{1B1CC461-9E16-42B5-84F0-131A4DF4EF50}" type="sibTrans" cxnId="{8CDF2BBB-5CCF-462D-9CAB-4985E798597C}">
      <dgm:prSet/>
      <dgm:spPr/>
      <dgm:t>
        <a:bodyPr/>
        <a:lstStyle/>
        <a:p>
          <a:pPr algn="l"/>
          <a:endParaRPr lang="en-ZA" sz="1600"/>
        </a:p>
      </dgm:t>
    </dgm:pt>
    <dgm:pt modelId="{EAC97B8C-DA75-4220-8F0C-72E013BAE002}" type="pres">
      <dgm:prSet presAssocID="{C1EE0B98-F0A9-4CC6-9CE5-D4F1F2F6D22E}" presName="Name0" presStyleCnt="0">
        <dgm:presLayoutVars>
          <dgm:dir/>
          <dgm:animLvl val="lvl"/>
          <dgm:resizeHandles val="exact"/>
        </dgm:presLayoutVars>
      </dgm:prSet>
      <dgm:spPr/>
    </dgm:pt>
    <dgm:pt modelId="{F8621C56-6FE2-4E68-ABB8-72A2A5072E61}" type="pres">
      <dgm:prSet presAssocID="{63F646ED-56F4-4542-A22E-9C95C2699F7B}" presName="composite" presStyleCnt="0"/>
      <dgm:spPr/>
    </dgm:pt>
    <dgm:pt modelId="{014BD1CF-EE00-4D5A-9F9E-126172256BF7}" type="pres">
      <dgm:prSet presAssocID="{63F646ED-56F4-4542-A22E-9C95C2699F7B}" presName="parTx" presStyleLbl="alignNode1" presStyleIdx="0" presStyleCnt="3">
        <dgm:presLayoutVars>
          <dgm:chMax val="0"/>
          <dgm:chPref val="0"/>
          <dgm:bulletEnabled val="1"/>
        </dgm:presLayoutVars>
      </dgm:prSet>
      <dgm:spPr/>
    </dgm:pt>
    <dgm:pt modelId="{B0B00808-B43D-4880-9D97-F2777962CAC8}" type="pres">
      <dgm:prSet presAssocID="{63F646ED-56F4-4542-A22E-9C95C2699F7B}" presName="desTx" presStyleLbl="alignAccFollowNode1" presStyleIdx="0" presStyleCnt="3">
        <dgm:presLayoutVars>
          <dgm:bulletEnabled val="1"/>
        </dgm:presLayoutVars>
      </dgm:prSet>
      <dgm:spPr/>
    </dgm:pt>
    <dgm:pt modelId="{DD5DF69A-C888-4051-B678-B779A18A5F63}" type="pres">
      <dgm:prSet presAssocID="{4C69C857-436F-4E87-9F46-AF4A71D7BC4F}" presName="space" presStyleCnt="0"/>
      <dgm:spPr/>
    </dgm:pt>
    <dgm:pt modelId="{943F5B11-663B-4F47-BC59-3ED062BB6D7C}" type="pres">
      <dgm:prSet presAssocID="{4DE19539-8AC5-436D-8C5B-1EBB4FC148AE}" presName="composite" presStyleCnt="0"/>
      <dgm:spPr/>
    </dgm:pt>
    <dgm:pt modelId="{AEFCA732-FC02-4845-A83B-9015F7908898}" type="pres">
      <dgm:prSet presAssocID="{4DE19539-8AC5-436D-8C5B-1EBB4FC148AE}" presName="parTx" presStyleLbl="alignNode1" presStyleIdx="1" presStyleCnt="3">
        <dgm:presLayoutVars>
          <dgm:chMax val="0"/>
          <dgm:chPref val="0"/>
          <dgm:bulletEnabled val="1"/>
        </dgm:presLayoutVars>
      </dgm:prSet>
      <dgm:spPr/>
    </dgm:pt>
    <dgm:pt modelId="{FDF182B1-70C9-406C-A814-03AA428EDFC5}" type="pres">
      <dgm:prSet presAssocID="{4DE19539-8AC5-436D-8C5B-1EBB4FC148AE}" presName="desTx" presStyleLbl="alignAccFollowNode1" presStyleIdx="1" presStyleCnt="3">
        <dgm:presLayoutVars>
          <dgm:bulletEnabled val="1"/>
        </dgm:presLayoutVars>
      </dgm:prSet>
      <dgm:spPr/>
    </dgm:pt>
    <dgm:pt modelId="{E94ABB3C-5991-4E21-881D-D8A75BEF666C}" type="pres">
      <dgm:prSet presAssocID="{4A2C9648-48C9-4FB4-A660-AEFC5B9314A7}" presName="space" presStyleCnt="0"/>
      <dgm:spPr/>
    </dgm:pt>
    <dgm:pt modelId="{6F8F2A5E-9444-46D8-85D5-B0E7CADAFFDD}" type="pres">
      <dgm:prSet presAssocID="{ABE87CE8-9236-40EE-A25E-ED38812F9809}" presName="composite" presStyleCnt="0"/>
      <dgm:spPr/>
    </dgm:pt>
    <dgm:pt modelId="{5542D8F9-6B5B-49A8-BB41-4A789AE86854}" type="pres">
      <dgm:prSet presAssocID="{ABE87CE8-9236-40EE-A25E-ED38812F9809}" presName="parTx" presStyleLbl="alignNode1" presStyleIdx="2" presStyleCnt="3">
        <dgm:presLayoutVars>
          <dgm:chMax val="0"/>
          <dgm:chPref val="0"/>
          <dgm:bulletEnabled val="1"/>
        </dgm:presLayoutVars>
      </dgm:prSet>
      <dgm:spPr/>
    </dgm:pt>
    <dgm:pt modelId="{EB84A9BB-DE52-48E8-B237-9A27AEE53782}" type="pres">
      <dgm:prSet presAssocID="{ABE87CE8-9236-40EE-A25E-ED38812F9809}" presName="desTx" presStyleLbl="alignAccFollowNode1" presStyleIdx="2" presStyleCnt="3">
        <dgm:presLayoutVars>
          <dgm:bulletEnabled val="1"/>
        </dgm:presLayoutVars>
      </dgm:prSet>
      <dgm:spPr/>
    </dgm:pt>
  </dgm:ptLst>
  <dgm:cxnLst>
    <dgm:cxn modelId="{1BF8780C-1945-45B7-8355-077A21999496}" type="presOf" srcId="{591FB8BA-CB01-43F1-B03B-1D5315CD6E10}" destId="{EB84A9BB-DE52-48E8-B237-9A27AEE53782}" srcOrd="0" destOrd="0" presId="urn:microsoft.com/office/officeart/2005/8/layout/hList1"/>
    <dgm:cxn modelId="{CDFAA11B-9373-4B55-8E7E-EEAD64C895C7}" srcId="{4DE19539-8AC5-436D-8C5B-1EBB4FC148AE}" destId="{8358105B-29F2-4112-9006-A5070052E720}" srcOrd="0" destOrd="0" parTransId="{79377AB7-42B9-45E1-A765-8DD8FC2AF69D}" sibTransId="{F8C6E8BD-DB7D-4E94-B315-C65928019406}"/>
    <dgm:cxn modelId="{3E1C8821-8EC2-47FE-AA22-C64464D76D8D}" srcId="{C1EE0B98-F0A9-4CC6-9CE5-D4F1F2F6D22E}" destId="{ABE87CE8-9236-40EE-A25E-ED38812F9809}" srcOrd="2" destOrd="0" parTransId="{3865A47C-2BE9-4E2B-B6CA-75F6BED136CB}" sibTransId="{6148786A-961B-47A8-996B-666C24AE8025}"/>
    <dgm:cxn modelId="{BD61CF22-0A48-4ADA-AE59-5174EBB6E413}" type="presOf" srcId="{C1EE0B98-F0A9-4CC6-9CE5-D4F1F2F6D22E}" destId="{EAC97B8C-DA75-4220-8F0C-72E013BAE002}" srcOrd="0" destOrd="0" presId="urn:microsoft.com/office/officeart/2005/8/layout/hList1"/>
    <dgm:cxn modelId="{5AE28831-3CD1-43F1-9EDC-B34ACC046173}" type="presOf" srcId="{9B0AA075-2134-4A69-B07C-16B97B408802}" destId="{B0B00808-B43D-4880-9D97-F2777962CAC8}" srcOrd="0" destOrd="1" presId="urn:microsoft.com/office/officeart/2005/8/layout/hList1"/>
    <dgm:cxn modelId="{DAA3B231-5417-49CC-BEAB-2AB153C43CD2}" srcId="{63F646ED-56F4-4542-A22E-9C95C2699F7B}" destId="{9B0AA075-2134-4A69-B07C-16B97B408802}" srcOrd="1" destOrd="0" parTransId="{7441AA2A-B74F-42D2-8F82-199559549909}" sibTransId="{F912FD6E-FB32-4415-9512-19080DF56003}"/>
    <dgm:cxn modelId="{BB1E0333-9F8B-48F6-B55E-DE58AE3BB40C}" srcId="{ABE87CE8-9236-40EE-A25E-ED38812F9809}" destId="{591FB8BA-CB01-43F1-B03B-1D5315CD6E10}" srcOrd="0" destOrd="0" parTransId="{74545DBE-4B80-4C0F-B609-ED64E9470A46}" sibTransId="{14A4CB78-2820-46AB-814E-A92542D90A55}"/>
    <dgm:cxn modelId="{8222003D-0CA5-48E9-BF57-0D7EBAED151E}" type="presOf" srcId="{D735757E-1F6E-4E92-B7CA-528A522DB243}" destId="{B0B00808-B43D-4880-9D97-F2777962CAC8}" srcOrd="0" destOrd="2" presId="urn:microsoft.com/office/officeart/2005/8/layout/hList1"/>
    <dgm:cxn modelId="{F539CE3F-CCB2-46FD-AC8B-FDACAC62E1E9}" type="presOf" srcId="{8358105B-29F2-4112-9006-A5070052E720}" destId="{FDF182B1-70C9-406C-A814-03AA428EDFC5}" srcOrd="0" destOrd="0" presId="urn:microsoft.com/office/officeart/2005/8/layout/hList1"/>
    <dgm:cxn modelId="{35B11E60-D9AD-4A77-9EF9-F1CE2C37BA47}" type="presOf" srcId="{94315193-654D-4A03-B256-631B1E919CFA}" destId="{FDF182B1-70C9-406C-A814-03AA428EDFC5}" srcOrd="0" destOrd="1" presId="urn:microsoft.com/office/officeart/2005/8/layout/hList1"/>
    <dgm:cxn modelId="{51BB6B6B-ECCA-485B-95A6-3E61FB27D77F}" type="presOf" srcId="{63F646ED-56F4-4542-A22E-9C95C2699F7B}" destId="{014BD1CF-EE00-4D5A-9F9E-126172256BF7}" srcOrd="0" destOrd="0" presId="urn:microsoft.com/office/officeart/2005/8/layout/hList1"/>
    <dgm:cxn modelId="{C09C1850-6FEA-4DE3-B721-A5AF8F64549E}" type="presOf" srcId="{8D1E7B49-37E8-4A86-A4D9-D593CC302B3C}" destId="{B0B00808-B43D-4880-9D97-F2777962CAC8}" srcOrd="0" destOrd="0" presId="urn:microsoft.com/office/officeart/2005/8/layout/hList1"/>
    <dgm:cxn modelId="{BDF13D8D-5756-4367-9067-9CECADFABAE0}" type="presOf" srcId="{E0D14514-65FD-4922-ACA7-C6FFEDBF97A3}" destId="{EB84A9BB-DE52-48E8-B237-9A27AEE53782}" srcOrd="0" destOrd="1" presId="urn:microsoft.com/office/officeart/2005/8/layout/hList1"/>
    <dgm:cxn modelId="{E6142C90-5622-478A-B1F6-E5384C5E50AD}" srcId="{C1EE0B98-F0A9-4CC6-9CE5-D4F1F2F6D22E}" destId="{63F646ED-56F4-4542-A22E-9C95C2699F7B}" srcOrd="0" destOrd="0" parTransId="{5BC420CA-F6C8-4DE0-A8FD-DC1088546145}" sibTransId="{4C69C857-436F-4E87-9F46-AF4A71D7BC4F}"/>
    <dgm:cxn modelId="{7E653D93-0DC3-4986-89D2-197B28692ABA}" srcId="{63F646ED-56F4-4542-A22E-9C95C2699F7B}" destId="{D735757E-1F6E-4E92-B7CA-528A522DB243}" srcOrd="2" destOrd="0" parTransId="{ECA86BD0-0298-46C0-A57A-DF564CC57626}" sibTransId="{C0056703-2A60-48F2-89A8-F9EBA5E69619}"/>
    <dgm:cxn modelId="{277C86AA-4ECB-4846-A4EB-DD4530A55982}" type="presOf" srcId="{4DE19539-8AC5-436D-8C5B-1EBB4FC148AE}" destId="{AEFCA732-FC02-4845-A83B-9015F7908898}" srcOrd="0" destOrd="0" presId="urn:microsoft.com/office/officeart/2005/8/layout/hList1"/>
    <dgm:cxn modelId="{F8FE1BAD-1557-45D4-B397-DA1C4085FDCB}" srcId="{63F646ED-56F4-4542-A22E-9C95C2699F7B}" destId="{8D1E7B49-37E8-4A86-A4D9-D593CC302B3C}" srcOrd="0" destOrd="0" parTransId="{A48C99E8-DF52-4ABA-8022-75EEB49492A9}" sibTransId="{1F907C09-1DA1-4CB0-BDEE-6A9AB8B53CA7}"/>
    <dgm:cxn modelId="{8CDF2BBB-5CCF-462D-9CAB-4985E798597C}" srcId="{ABE87CE8-9236-40EE-A25E-ED38812F9809}" destId="{E0D14514-65FD-4922-ACA7-C6FFEDBF97A3}" srcOrd="1" destOrd="0" parTransId="{9CAF91EC-F21B-4AC3-9FC2-4E8E3EC7BE6E}" sibTransId="{1B1CC461-9E16-42B5-84F0-131A4DF4EF50}"/>
    <dgm:cxn modelId="{376B28BF-12E7-41BA-9F33-091C9F508F59}" type="presOf" srcId="{ABE87CE8-9236-40EE-A25E-ED38812F9809}" destId="{5542D8F9-6B5B-49A8-BB41-4A789AE86854}" srcOrd="0" destOrd="0" presId="urn:microsoft.com/office/officeart/2005/8/layout/hList1"/>
    <dgm:cxn modelId="{9A38AFD7-6305-4AA2-9EB2-4B923483E43C}" srcId="{4DE19539-8AC5-436D-8C5B-1EBB4FC148AE}" destId="{94315193-654D-4A03-B256-631B1E919CFA}" srcOrd="1" destOrd="0" parTransId="{EAF368DC-FE5A-44B1-82F7-83C78B867784}" sibTransId="{080EFCE9-1CBE-4D3A-9FDD-59A65C13BB9C}"/>
    <dgm:cxn modelId="{058627FE-1770-478F-8565-8BA4E0D8A555}" srcId="{C1EE0B98-F0A9-4CC6-9CE5-D4F1F2F6D22E}" destId="{4DE19539-8AC5-436D-8C5B-1EBB4FC148AE}" srcOrd="1" destOrd="0" parTransId="{A59B2CF3-D00E-4BDD-8472-F3A3E1329DE7}" sibTransId="{4A2C9648-48C9-4FB4-A660-AEFC5B9314A7}"/>
    <dgm:cxn modelId="{98F33E7C-9A2F-49AA-B005-67710A21507C}" type="presParOf" srcId="{EAC97B8C-DA75-4220-8F0C-72E013BAE002}" destId="{F8621C56-6FE2-4E68-ABB8-72A2A5072E61}" srcOrd="0" destOrd="0" presId="urn:microsoft.com/office/officeart/2005/8/layout/hList1"/>
    <dgm:cxn modelId="{6FAF7B04-53B6-44A3-9B63-0EFF6B1DFEFF}" type="presParOf" srcId="{F8621C56-6FE2-4E68-ABB8-72A2A5072E61}" destId="{014BD1CF-EE00-4D5A-9F9E-126172256BF7}" srcOrd="0" destOrd="0" presId="urn:microsoft.com/office/officeart/2005/8/layout/hList1"/>
    <dgm:cxn modelId="{D8EDB1AA-ABA7-4FA6-BA8F-CD0D0D7AE3AE}" type="presParOf" srcId="{F8621C56-6FE2-4E68-ABB8-72A2A5072E61}" destId="{B0B00808-B43D-4880-9D97-F2777962CAC8}" srcOrd="1" destOrd="0" presId="urn:microsoft.com/office/officeart/2005/8/layout/hList1"/>
    <dgm:cxn modelId="{ABE34CFB-73E5-4AFB-8FF2-09271325B641}" type="presParOf" srcId="{EAC97B8C-DA75-4220-8F0C-72E013BAE002}" destId="{DD5DF69A-C888-4051-B678-B779A18A5F63}" srcOrd="1" destOrd="0" presId="urn:microsoft.com/office/officeart/2005/8/layout/hList1"/>
    <dgm:cxn modelId="{0EBE52F7-DAA7-42F2-B14C-8FB663ADB2E3}" type="presParOf" srcId="{EAC97B8C-DA75-4220-8F0C-72E013BAE002}" destId="{943F5B11-663B-4F47-BC59-3ED062BB6D7C}" srcOrd="2" destOrd="0" presId="urn:microsoft.com/office/officeart/2005/8/layout/hList1"/>
    <dgm:cxn modelId="{C8C696C5-83AF-438E-8C5A-647C130BE065}" type="presParOf" srcId="{943F5B11-663B-4F47-BC59-3ED062BB6D7C}" destId="{AEFCA732-FC02-4845-A83B-9015F7908898}" srcOrd="0" destOrd="0" presId="urn:microsoft.com/office/officeart/2005/8/layout/hList1"/>
    <dgm:cxn modelId="{E1BC129A-2BF6-4064-9CE5-CC4E44C89DFE}" type="presParOf" srcId="{943F5B11-663B-4F47-BC59-3ED062BB6D7C}" destId="{FDF182B1-70C9-406C-A814-03AA428EDFC5}" srcOrd="1" destOrd="0" presId="urn:microsoft.com/office/officeart/2005/8/layout/hList1"/>
    <dgm:cxn modelId="{2D2291A8-43AB-4125-B5C4-E223F8E4942F}" type="presParOf" srcId="{EAC97B8C-DA75-4220-8F0C-72E013BAE002}" destId="{E94ABB3C-5991-4E21-881D-D8A75BEF666C}" srcOrd="3" destOrd="0" presId="urn:microsoft.com/office/officeart/2005/8/layout/hList1"/>
    <dgm:cxn modelId="{72F6746C-A953-4AC0-BF89-45235A612B67}" type="presParOf" srcId="{EAC97B8C-DA75-4220-8F0C-72E013BAE002}" destId="{6F8F2A5E-9444-46D8-85D5-B0E7CADAFFDD}" srcOrd="4" destOrd="0" presId="urn:microsoft.com/office/officeart/2005/8/layout/hList1"/>
    <dgm:cxn modelId="{462BAE93-09B1-434B-84E6-C30188DAF071}" type="presParOf" srcId="{6F8F2A5E-9444-46D8-85D5-B0E7CADAFFDD}" destId="{5542D8F9-6B5B-49A8-BB41-4A789AE86854}" srcOrd="0" destOrd="0" presId="urn:microsoft.com/office/officeart/2005/8/layout/hList1"/>
    <dgm:cxn modelId="{639A2BC7-217E-43D0-9C65-077BBCDE0877}" type="presParOf" srcId="{6F8F2A5E-9444-46D8-85D5-B0E7CADAFFDD}" destId="{EB84A9BB-DE52-48E8-B237-9A27AEE5378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93D234-CF34-4890-9F62-4A30F862BE0B}"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759C1A96-B812-494D-A3A4-E99D782519F4}">
      <dgm:prSet phldrT="[Text]" custT="1"/>
      <dgm:spPr/>
      <dgm:t>
        <a:bodyPr/>
        <a:lstStyle/>
        <a:p>
          <a:r>
            <a:rPr lang="en-US" sz="1200" dirty="0"/>
            <a:t>Insight into Family Circumstances</a:t>
          </a:r>
        </a:p>
      </dgm:t>
    </dgm:pt>
    <dgm:pt modelId="{32CCE3B6-C0C9-4B58-9DE9-8A7194478E20}" type="parTrans" cxnId="{FD9703B3-3C82-4873-A6E7-D23EC0FCFF4B}">
      <dgm:prSet/>
      <dgm:spPr/>
      <dgm:t>
        <a:bodyPr/>
        <a:lstStyle/>
        <a:p>
          <a:endParaRPr lang="en-US"/>
        </a:p>
      </dgm:t>
    </dgm:pt>
    <dgm:pt modelId="{C05C59B3-B86F-45F2-AAC5-102B6F3EC5C9}" type="sibTrans" cxnId="{FD9703B3-3C82-4873-A6E7-D23EC0FCFF4B}">
      <dgm:prSet/>
      <dgm:spPr/>
      <dgm:t>
        <a:bodyPr/>
        <a:lstStyle/>
        <a:p>
          <a:endParaRPr lang="en-US"/>
        </a:p>
      </dgm:t>
    </dgm:pt>
    <dgm:pt modelId="{B19C3F03-7270-4E0B-8B26-55900D8380B2}">
      <dgm:prSet phldrT="[Text]" custT="1"/>
      <dgm:spPr/>
      <dgm:t>
        <a:bodyPr/>
        <a:lstStyle/>
        <a:p>
          <a:r>
            <a:rPr lang="en-US" sz="1200" dirty="0"/>
            <a:t>Uncomplicated or </a:t>
          </a:r>
        </a:p>
        <a:p>
          <a:r>
            <a:rPr lang="en-US" sz="1200" dirty="0"/>
            <a:t>Complex (Refer)</a:t>
          </a:r>
        </a:p>
      </dgm:t>
    </dgm:pt>
    <dgm:pt modelId="{E4DC37F3-54D4-49F7-AFCA-326CFFE20348}" type="parTrans" cxnId="{D790EAEE-455F-48C9-B228-708022EC3DE9}">
      <dgm:prSet/>
      <dgm:spPr/>
      <dgm:t>
        <a:bodyPr/>
        <a:lstStyle/>
        <a:p>
          <a:endParaRPr lang="en-US"/>
        </a:p>
      </dgm:t>
    </dgm:pt>
    <dgm:pt modelId="{7FB9B85F-EC22-4D2C-B784-7BE8EFAA22FA}" type="sibTrans" cxnId="{D790EAEE-455F-48C9-B228-708022EC3DE9}">
      <dgm:prSet/>
      <dgm:spPr/>
      <dgm:t>
        <a:bodyPr/>
        <a:lstStyle/>
        <a:p>
          <a:endParaRPr lang="en-US"/>
        </a:p>
      </dgm:t>
    </dgm:pt>
    <dgm:pt modelId="{24544DA7-B53D-4E53-9942-32E4C44B6B34}">
      <dgm:prSet phldrT="[Text]" custT="1"/>
      <dgm:spPr/>
      <dgm:t>
        <a:bodyPr/>
        <a:lstStyle/>
        <a:p>
          <a:r>
            <a:rPr lang="en-US" sz="1400" dirty="0"/>
            <a:t>Development Levels of Child</a:t>
          </a:r>
        </a:p>
      </dgm:t>
    </dgm:pt>
    <dgm:pt modelId="{E22B3907-73F6-4D18-B3A4-81EE27C9F766}" type="parTrans" cxnId="{F5879CD8-6DEB-4A09-B885-FF8FA0CFDBD5}">
      <dgm:prSet/>
      <dgm:spPr/>
      <dgm:t>
        <a:bodyPr/>
        <a:lstStyle/>
        <a:p>
          <a:endParaRPr lang="en-US"/>
        </a:p>
      </dgm:t>
    </dgm:pt>
    <dgm:pt modelId="{7EEFFA7D-41BF-4FB0-A6DD-0B7F447208D1}" type="sibTrans" cxnId="{F5879CD8-6DEB-4A09-B885-FF8FA0CFDBD5}">
      <dgm:prSet/>
      <dgm:spPr/>
      <dgm:t>
        <a:bodyPr/>
        <a:lstStyle/>
        <a:p>
          <a:endParaRPr lang="en-US"/>
        </a:p>
      </dgm:t>
    </dgm:pt>
    <dgm:pt modelId="{86DE7606-3E72-47D4-ABEC-AD640B7E3187}">
      <dgm:prSet phldrT="[Text]"/>
      <dgm:spPr/>
      <dgm:t>
        <a:bodyPr/>
        <a:lstStyle/>
        <a:p>
          <a:r>
            <a:rPr lang="en-US" dirty="0"/>
            <a:t>Pre-Disclosure Assessment</a:t>
          </a:r>
        </a:p>
      </dgm:t>
    </dgm:pt>
    <dgm:pt modelId="{404B8A7D-274C-4760-B0E2-E6FB3D6A5333}" type="parTrans" cxnId="{35373A35-EDBA-4F0A-BDF6-C1077A0F4096}">
      <dgm:prSet/>
      <dgm:spPr/>
      <dgm:t>
        <a:bodyPr/>
        <a:lstStyle/>
        <a:p>
          <a:endParaRPr lang="en-US"/>
        </a:p>
      </dgm:t>
    </dgm:pt>
    <dgm:pt modelId="{C50E160A-C7B4-4D34-B435-57DECF7FFDF7}" type="sibTrans" cxnId="{35373A35-EDBA-4F0A-BDF6-C1077A0F4096}">
      <dgm:prSet/>
      <dgm:spPr/>
      <dgm:t>
        <a:bodyPr/>
        <a:lstStyle/>
        <a:p>
          <a:endParaRPr lang="en-US"/>
        </a:p>
      </dgm:t>
    </dgm:pt>
    <dgm:pt modelId="{88E98454-F8EE-4B2B-AC5C-4ECA053355FA}" type="pres">
      <dgm:prSet presAssocID="{FE93D234-CF34-4890-9F62-4A30F862BE0B}" presName="Name0" presStyleCnt="0">
        <dgm:presLayoutVars>
          <dgm:chMax val="4"/>
          <dgm:resizeHandles val="exact"/>
        </dgm:presLayoutVars>
      </dgm:prSet>
      <dgm:spPr/>
    </dgm:pt>
    <dgm:pt modelId="{44BFA2E4-FE49-4F22-A199-BB93781CABA0}" type="pres">
      <dgm:prSet presAssocID="{FE93D234-CF34-4890-9F62-4A30F862BE0B}" presName="ellipse" presStyleLbl="trBgShp" presStyleIdx="0" presStyleCnt="1"/>
      <dgm:spPr/>
    </dgm:pt>
    <dgm:pt modelId="{BB240669-E7CA-46B8-80A1-BC00709BF390}" type="pres">
      <dgm:prSet presAssocID="{FE93D234-CF34-4890-9F62-4A30F862BE0B}" presName="arrow1" presStyleLbl="fgShp" presStyleIdx="0" presStyleCnt="1"/>
      <dgm:spPr/>
    </dgm:pt>
    <dgm:pt modelId="{8572E965-057F-4DF1-93F6-BB083064C90B}" type="pres">
      <dgm:prSet presAssocID="{FE93D234-CF34-4890-9F62-4A30F862BE0B}" presName="rectangle" presStyleLbl="revTx" presStyleIdx="0" presStyleCnt="1">
        <dgm:presLayoutVars>
          <dgm:bulletEnabled val="1"/>
        </dgm:presLayoutVars>
      </dgm:prSet>
      <dgm:spPr/>
    </dgm:pt>
    <dgm:pt modelId="{852D1607-7FA4-432B-8B59-7AE9E653170B}" type="pres">
      <dgm:prSet presAssocID="{B19C3F03-7270-4E0B-8B26-55900D8380B2}" presName="item1" presStyleLbl="node1" presStyleIdx="0" presStyleCnt="3" custScaleX="130314" custLinFactNeighborX="-12049" custLinFactNeighborY="7231">
        <dgm:presLayoutVars>
          <dgm:bulletEnabled val="1"/>
        </dgm:presLayoutVars>
      </dgm:prSet>
      <dgm:spPr/>
    </dgm:pt>
    <dgm:pt modelId="{99EF896C-B887-46BF-8C8C-6461866AAF08}" type="pres">
      <dgm:prSet presAssocID="{24544DA7-B53D-4E53-9942-32E4C44B6B34}" presName="item2" presStyleLbl="node1" presStyleIdx="1" presStyleCnt="3" custScaleX="119735" custScaleY="108994" custLinFactNeighborX="-6024" custLinFactNeighborY="-12607">
        <dgm:presLayoutVars>
          <dgm:bulletEnabled val="1"/>
        </dgm:presLayoutVars>
      </dgm:prSet>
      <dgm:spPr/>
    </dgm:pt>
    <dgm:pt modelId="{050198B2-BA9F-467E-AC3E-C9B3297730D1}" type="pres">
      <dgm:prSet presAssocID="{86DE7606-3E72-47D4-ABEC-AD640B7E3187}" presName="item3" presStyleLbl="node1" presStyleIdx="2" presStyleCnt="3" custScaleX="116872" custLinFactNeighborX="20442" custLinFactNeighborY="4019">
        <dgm:presLayoutVars>
          <dgm:bulletEnabled val="1"/>
        </dgm:presLayoutVars>
      </dgm:prSet>
      <dgm:spPr/>
    </dgm:pt>
    <dgm:pt modelId="{C5523F82-A333-471D-8AB2-A21C55390D03}" type="pres">
      <dgm:prSet presAssocID="{FE93D234-CF34-4890-9F62-4A30F862BE0B}" presName="funnel" presStyleLbl="trAlignAcc1" presStyleIdx="0" presStyleCnt="1"/>
      <dgm:spPr/>
    </dgm:pt>
  </dgm:ptLst>
  <dgm:cxnLst>
    <dgm:cxn modelId="{88B1451A-1B33-4DC9-A226-B4C963C9791A}" type="presOf" srcId="{759C1A96-B812-494D-A3A4-E99D782519F4}" destId="{050198B2-BA9F-467E-AC3E-C9B3297730D1}" srcOrd="0" destOrd="0" presId="urn:microsoft.com/office/officeart/2005/8/layout/funnel1"/>
    <dgm:cxn modelId="{35373A35-EDBA-4F0A-BDF6-C1077A0F4096}" srcId="{FE93D234-CF34-4890-9F62-4A30F862BE0B}" destId="{86DE7606-3E72-47D4-ABEC-AD640B7E3187}" srcOrd="3" destOrd="0" parTransId="{404B8A7D-274C-4760-B0E2-E6FB3D6A5333}" sibTransId="{C50E160A-C7B4-4D34-B435-57DECF7FFDF7}"/>
    <dgm:cxn modelId="{0DC9CA6E-A9BB-41C6-A34B-CB56CA817AFB}" type="presOf" srcId="{24544DA7-B53D-4E53-9942-32E4C44B6B34}" destId="{852D1607-7FA4-432B-8B59-7AE9E653170B}" srcOrd="0" destOrd="0" presId="urn:microsoft.com/office/officeart/2005/8/layout/funnel1"/>
    <dgm:cxn modelId="{A94E6E8B-5111-40C8-B62B-B76167309838}" type="presOf" srcId="{B19C3F03-7270-4E0B-8B26-55900D8380B2}" destId="{99EF896C-B887-46BF-8C8C-6461866AAF08}" srcOrd="0" destOrd="0" presId="urn:microsoft.com/office/officeart/2005/8/layout/funnel1"/>
    <dgm:cxn modelId="{FD9703B3-3C82-4873-A6E7-D23EC0FCFF4B}" srcId="{FE93D234-CF34-4890-9F62-4A30F862BE0B}" destId="{759C1A96-B812-494D-A3A4-E99D782519F4}" srcOrd="0" destOrd="0" parTransId="{32CCE3B6-C0C9-4B58-9DE9-8A7194478E20}" sibTransId="{C05C59B3-B86F-45F2-AAC5-102B6F3EC5C9}"/>
    <dgm:cxn modelId="{95F44AC5-C963-411C-82F0-1E6799AE1DEB}" type="presOf" srcId="{FE93D234-CF34-4890-9F62-4A30F862BE0B}" destId="{88E98454-F8EE-4B2B-AC5C-4ECA053355FA}" srcOrd="0" destOrd="0" presId="urn:microsoft.com/office/officeart/2005/8/layout/funnel1"/>
    <dgm:cxn modelId="{F98A7AD4-721F-4152-83DE-540DCE7BF5A0}" type="presOf" srcId="{86DE7606-3E72-47D4-ABEC-AD640B7E3187}" destId="{8572E965-057F-4DF1-93F6-BB083064C90B}" srcOrd="0" destOrd="0" presId="urn:microsoft.com/office/officeart/2005/8/layout/funnel1"/>
    <dgm:cxn modelId="{F5879CD8-6DEB-4A09-B885-FF8FA0CFDBD5}" srcId="{FE93D234-CF34-4890-9F62-4A30F862BE0B}" destId="{24544DA7-B53D-4E53-9942-32E4C44B6B34}" srcOrd="2" destOrd="0" parTransId="{E22B3907-73F6-4D18-B3A4-81EE27C9F766}" sibTransId="{7EEFFA7D-41BF-4FB0-A6DD-0B7F447208D1}"/>
    <dgm:cxn modelId="{D790EAEE-455F-48C9-B228-708022EC3DE9}" srcId="{FE93D234-CF34-4890-9F62-4A30F862BE0B}" destId="{B19C3F03-7270-4E0B-8B26-55900D8380B2}" srcOrd="1" destOrd="0" parTransId="{E4DC37F3-54D4-49F7-AFCA-326CFFE20348}" sibTransId="{7FB9B85F-EC22-4D2C-B784-7BE8EFAA22FA}"/>
    <dgm:cxn modelId="{3F444415-35DC-4BEA-80DA-13D5C2D5E93E}" type="presParOf" srcId="{88E98454-F8EE-4B2B-AC5C-4ECA053355FA}" destId="{44BFA2E4-FE49-4F22-A199-BB93781CABA0}" srcOrd="0" destOrd="0" presId="urn:microsoft.com/office/officeart/2005/8/layout/funnel1"/>
    <dgm:cxn modelId="{533DC9D1-04F3-461E-8DFA-4AD66F453870}" type="presParOf" srcId="{88E98454-F8EE-4B2B-AC5C-4ECA053355FA}" destId="{BB240669-E7CA-46B8-80A1-BC00709BF390}" srcOrd="1" destOrd="0" presId="urn:microsoft.com/office/officeart/2005/8/layout/funnel1"/>
    <dgm:cxn modelId="{91B45EAB-48DD-4680-9921-0A21DE4A17D2}" type="presParOf" srcId="{88E98454-F8EE-4B2B-AC5C-4ECA053355FA}" destId="{8572E965-057F-4DF1-93F6-BB083064C90B}" srcOrd="2" destOrd="0" presId="urn:microsoft.com/office/officeart/2005/8/layout/funnel1"/>
    <dgm:cxn modelId="{C24284E8-8E5B-4ED2-B940-AB6A945FAF8B}" type="presParOf" srcId="{88E98454-F8EE-4B2B-AC5C-4ECA053355FA}" destId="{852D1607-7FA4-432B-8B59-7AE9E653170B}" srcOrd="3" destOrd="0" presId="urn:microsoft.com/office/officeart/2005/8/layout/funnel1"/>
    <dgm:cxn modelId="{4816CDDC-1A83-4C89-8EAE-9FDF525466E5}" type="presParOf" srcId="{88E98454-F8EE-4B2B-AC5C-4ECA053355FA}" destId="{99EF896C-B887-46BF-8C8C-6461866AAF08}" srcOrd="4" destOrd="0" presId="urn:microsoft.com/office/officeart/2005/8/layout/funnel1"/>
    <dgm:cxn modelId="{43C05060-5A36-4607-B4F3-1FB6201AFF43}" type="presParOf" srcId="{88E98454-F8EE-4B2B-AC5C-4ECA053355FA}" destId="{050198B2-BA9F-467E-AC3E-C9B3297730D1}" srcOrd="5" destOrd="0" presId="urn:microsoft.com/office/officeart/2005/8/layout/funnel1"/>
    <dgm:cxn modelId="{76AE1E5D-DB1E-4373-9C87-05185670C461}" type="presParOf" srcId="{88E98454-F8EE-4B2B-AC5C-4ECA053355FA}" destId="{C5523F82-A333-471D-8AB2-A21C55390D03}" srcOrd="6" destOrd="0" presId="urn:microsoft.com/office/officeart/2005/8/layout/funnel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AEE823A-773F-42AC-800D-8E81B6B45311}" type="doc">
      <dgm:prSet loTypeId="urn:microsoft.com/office/officeart/2005/8/layout/hChevron3" loCatId="process" qsTypeId="urn:microsoft.com/office/officeart/2005/8/quickstyle/simple1" qsCatId="simple" csTypeId="urn:microsoft.com/office/officeart/2005/8/colors/accent3_4" csCatId="accent3" phldr="1"/>
      <dgm:spPr/>
    </dgm:pt>
    <dgm:pt modelId="{4AC4FA68-486A-48AF-90B8-1D8A0543C6AF}">
      <dgm:prSet phldrT="[Text]" custT="1"/>
      <dgm:spPr/>
      <dgm:t>
        <a:bodyPr/>
        <a:lstStyle/>
        <a:p>
          <a:r>
            <a:rPr lang="en-US" sz="2000" dirty="0">
              <a:solidFill>
                <a:schemeClr val="tx1"/>
              </a:solidFill>
            </a:rPr>
            <a:t>Case Finding</a:t>
          </a:r>
        </a:p>
      </dgm:t>
    </dgm:pt>
    <dgm:pt modelId="{49FBC3B6-FB1A-41A3-8D08-76F21D4E01DE}" type="parTrans" cxnId="{12FDFC2E-1280-4D83-8331-86B1DE312490}">
      <dgm:prSet/>
      <dgm:spPr/>
      <dgm:t>
        <a:bodyPr/>
        <a:lstStyle/>
        <a:p>
          <a:endParaRPr lang="en-US" sz="1800">
            <a:solidFill>
              <a:schemeClr val="tx1"/>
            </a:solidFill>
          </a:endParaRPr>
        </a:p>
      </dgm:t>
    </dgm:pt>
    <dgm:pt modelId="{F1D235EC-23D2-4108-9759-5A5D14947559}" type="sibTrans" cxnId="{12FDFC2E-1280-4D83-8331-86B1DE312490}">
      <dgm:prSet/>
      <dgm:spPr/>
      <dgm:t>
        <a:bodyPr/>
        <a:lstStyle/>
        <a:p>
          <a:endParaRPr lang="en-US" sz="1800">
            <a:solidFill>
              <a:schemeClr val="tx1"/>
            </a:solidFill>
          </a:endParaRPr>
        </a:p>
      </dgm:t>
    </dgm:pt>
    <dgm:pt modelId="{0FE31474-9EC5-4D8F-9433-7127C32115B2}">
      <dgm:prSet phldrT="[Text]" custT="1"/>
      <dgm:spPr/>
      <dgm:t>
        <a:bodyPr/>
        <a:lstStyle/>
        <a:p>
          <a:r>
            <a:rPr lang="en-US" sz="2000" dirty="0">
              <a:solidFill>
                <a:schemeClr val="tx1"/>
              </a:solidFill>
            </a:rPr>
            <a:t>Caregiver Engagement</a:t>
          </a:r>
        </a:p>
      </dgm:t>
    </dgm:pt>
    <dgm:pt modelId="{9C96AED9-AFB2-4D25-83FB-030CEDF9EC84}" type="parTrans" cxnId="{4809C45C-8CDD-4A7F-982E-104B9EFE62C1}">
      <dgm:prSet/>
      <dgm:spPr/>
      <dgm:t>
        <a:bodyPr/>
        <a:lstStyle/>
        <a:p>
          <a:endParaRPr lang="en-US" sz="1800">
            <a:solidFill>
              <a:schemeClr val="tx1"/>
            </a:solidFill>
          </a:endParaRPr>
        </a:p>
      </dgm:t>
    </dgm:pt>
    <dgm:pt modelId="{A120518F-F185-443E-9644-6726F9982C7C}" type="sibTrans" cxnId="{4809C45C-8CDD-4A7F-982E-104B9EFE62C1}">
      <dgm:prSet/>
      <dgm:spPr/>
      <dgm:t>
        <a:bodyPr/>
        <a:lstStyle/>
        <a:p>
          <a:endParaRPr lang="en-US" sz="1800">
            <a:solidFill>
              <a:schemeClr val="tx1"/>
            </a:solidFill>
          </a:endParaRPr>
        </a:p>
      </dgm:t>
    </dgm:pt>
    <dgm:pt modelId="{4980E91F-3ABD-43A8-BFBF-1B5D1DFAFA44}">
      <dgm:prSet phldrT="[Text]" custT="1"/>
      <dgm:spPr/>
      <dgm:t>
        <a:bodyPr/>
        <a:lstStyle/>
        <a:p>
          <a:r>
            <a:rPr lang="en-US" sz="2000" dirty="0">
              <a:solidFill>
                <a:schemeClr val="tx1"/>
              </a:solidFill>
            </a:rPr>
            <a:t>Disclosure to the Child and Adolescent</a:t>
          </a:r>
        </a:p>
      </dgm:t>
    </dgm:pt>
    <dgm:pt modelId="{686F70AB-402D-4597-A7D0-B867667F32DD}" type="parTrans" cxnId="{306702CD-5894-4C5A-A823-5FA9EC77570D}">
      <dgm:prSet/>
      <dgm:spPr/>
      <dgm:t>
        <a:bodyPr/>
        <a:lstStyle/>
        <a:p>
          <a:endParaRPr lang="en-US" sz="1800">
            <a:solidFill>
              <a:schemeClr val="tx1"/>
            </a:solidFill>
          </a:endParaRPr>
        </a:p>
      </dgm:t>
    </dgm:pt>
    <dgm:pt modelId="{EE6E2DB2-2F67-4965-8CC0-71202AD1BB31}" type="sibTrans" cxnId="{306702CD-5894-4C5A-A823-5FA9EC77570D}">
      <dgm:prSet/>
      <dgm:spPr/>
      <dgm:t>
        <a:bodyPr/>
        <a:lstStyle/>
        <a:p>
          <a:endParaRPr lang="en-US" sz="1800">
            <a:solidFill>
              <a:schemeClr val="tx1"/>
            </a:solidFill>
          </a:endParaRPr>
        </a:p>
      </dgm:t>
    </dgm:pt>
    <dgm:pt modelId="{4B051C58-DD70-4ECC-9DC7-2E096D39205C}" type="pres">
      <dgm:prSet presAssocID="{6AEE823A-773F-42AC-800D-8E81B6B45311}" presName="Name0" presStyleCnt="0">
        <dgm:presLayoutVars>
          <dgm:dir/>
          <dgm:resizeHandles val="exact"/>
        </dgm:presLayoutVars>
      </dgm:prSet>
      <dgm:spPr/>
    </dgm:pt>
    <dgm:pt modelId="{6B09C2B9-D6D1-4C81-88F0-6160917EBC38}" type="pres">
      <dgm:prSet presAssocID="{4AC4FA68-486A-48AF-90B8-1D8A0543C6AF}" presName="parTxOnly" presStyleLbl="node1" presStyleIdx="0" presStyleCnt="3">
        <dgm:presLayoutVars>
          <dgm:bulletEnabled val="1"/>
        </dgm:presLayoutVars>
      </dgm:prSet>
      <dgm:spPr/>
    </dgm:pt>
    <dgm:pt modelId="{BA00A5D6-2009-461D-A42B-B1ABD40AABB6}" type="pres">
      <dgm:prSet presAssocID="{F1D235EC-23D2-4108-9759-5A5D14947559}" presName="parSpace" presStyleCnt="0"/>
      <dgm:spPr/>
    </dgm:pt>
    <dgm:pt modelId="{C5B108AB-FAF0-403C-BD55-074BC446E0E9}" type="pres">
      <dgm:prSet presAssocID="{0FE31474-9EC5-4D8F-9433-7127C32115B2}" presName="parTxOnly" presStyleLbl="node1" presStyleIdx="1" presStyleCnt="3">
        <dgm:presLayoutVars>
          <dgm:bulletEnabled val="1"/>
        </dgm:presLayoutVars>
      </dgm:prSet>
      <dgm:spPr/>
    </dgm:pt>
    <dgm:pt modelId="{4492699F-2795-4EFE-B013-C5C893B7D4BE}" type="pres">
      <dgm:prSet presAssocID="{A120518F-F185-443E-9644-6726F9982C7C}" presName="parSpace" presStyleCnt="0"/>
      <dgm:spPr/>
    </dgm:pt>
    <dgm:pt modelId="{5286284C-B23C-4303-B1E3-F24313994D00}" type="pres">
      <dgm:prSet presAssocID="{4980E91F-3ABD-43A8-BFBF-1B5D1DFAFA44}" presName="parTxOnly" presStyleLbl="node1" presStyleIdx="2" presStyleCnt="3">
        <dgm:presLayoutVars>
          <dgm:bulletEnabled val="1"/>
        </dgm:presLayoutVars>
      </dgm:prSet>
      <dgm:spPr/>
    </dgm:pt>
  </dgm:ptLst>
  <dgm:cxnLst>
    <dgm:cxn modelId="{12FDFC2E-1280-4D83-8331-86B1DE312490}" srcId="{6AEE823A-773F-42AC-800D-8E81B6B45311}" destId="{4AC4FA68-486A-48AF-90B8-1D8A0543C6AF}" srcOrd="0" destOrd="0" parTransId="{49FBC3B6-FB1A-41A3-8D08-76F21D4E01DE}" sibTransId="{F1D235EC-23D2-4108-9759-5A5D14947559}"/>
    <dgm:cxn modelId="{4809C45C-8CDD-4A7F-982E-104B9EFE62C1}" srcId="{6AEE823A-773F-42AC-800D-8E81B6B45311}" destId="{0FE31474-9EC5-4D8F-9433-7127C32115B2}" srcOrd="1" destOrd="0" parTransId="{9C96AED9-AFB2-4D25-83FB-030CEDF9EC84}" sibTransId="{A120518F-F185-443E-9644-6726F9982C7C}"/>
    <dgm:cxn modelId="{7701B84F-BA46-4D91-8336-5D1F7159FA3B}" type="presOf" srcId="{6AEE823A-773F-42AC-800D-8E81B6B45311}" destId="{4B051C58-DD70-4ECC-9DC7-2E096D39205C}" srcOrd="0" destOrd="0" presId="urn:microsoft.com/office/officeart/2005/8/layout/hChevron3"/>
    <dgm:cxn modelId="{323D6E52-81C8-4315-94E6-58FE3F16B0A0}" type="presOf" srcId="{0FE31474-9EC5-4D8F-9433-7127C32115B2}" destId="{C5B108AB-FAF0-403C-BD55-074BC446E0E9}" srcOrd="0" destOrd="0" presId="urn:microsoft.com/office/officeart/2005/8/layout/hChevron3"/>
    <dgm:cxn modelId="{7AFFB355-726C-42F7-922A-346B3225A938}" type="presOf" srcId="{4980E91F-3ABD-43A8-BFBF-1B5D1DFAFA44}" destId="{5286284C-B23C-4303-B1E3-F24313994D00}" srcOrd="0" destOrd="0" presId="urn:microsoft.com/office/officeart/2005/8/layout/hChevron3"/>
    <dgm:cxn modelId="{93C3D1AE-03E5-4773-801B-9717BD90DBEC}" type="presOf" srcId="{4AC4FA68-486A-48AF-90B8-1D8A0543C6AF}" destId="{6B09C2B9-D6D1-4C81-88F0-6160917EBC38}" srcOrd="0" destOrd="0" presId="urn:microsoft.com/office/officeart/2005/8/layout/hChevron3"/>
    <dgm:cxn modelId="{306702CD-5894-4C5A-A823-5FA9EC77570D}" srcId="{6AEE823A-773F-42AC-800D-8E81B6B45311}" destId="{4980E91F-3ABD-43A8-BFBF-1B5D1DFAFA44}" srcOrd="2" destOrd="0" parTransId="{686F70AB-402D-4597-A7D0-B867667F32DD}" sibTransId="{EE6E2DB2-2F67-4965-8CC0-71202AD1BB31}"/>
    <dgm:cxn modelId="{44D81D2F-8595-4E13-9F8E-593ADA445440}" type="presParOf" srcId="{4B051C58-DD70-4ECC-9DC7-2E096D39205C}" destId="{6B09C2B9-D6D1-4C81-88F0-6160917EBC38}" srcOrd="0" destOrd="0" presId="urn:microsoft.com/office/officeart/2005/8/layout/hChevron3"/>
    <dgm:cxn modelId="{14213982-B419-43EF-98ED-1395AEBA1274}" type="presParOf" srcId="{4B051C58-DD70-4ECC-9DC7-2E096D39205C}" destId="{BA00A5D6-2009-461D-A42B-B1ABD40AABB6}" srcOrd="1" destOrd="0" presId="urn:microsoft.com/office/officeart/2005/8/layout/hChevron3"/>
    <dgm:cxn modelId="{7DF4044A-060A-4095-A9FA-162FC48B2BE8}" type="presParOf" srcId="{4B051C58-DD70-4ECC-9DC7-2E096D39205C}" destId="{C5B108AB-FAF0-403C-BD55-074BC446E0E9}" srcOrd="2" destOrd="0" presId="urn:microsoft.com/office/officeart/2005/8/layout/hChevron3"/>
    <dgm:cxn modelId="{430A86E6-F92D-4725-9BBD-FBD4BC78ADE1}" type="presParOf" srcId="{4B051C58-DD70-4ECC-9DC7-2E096D39205C}" destId="{4492699F-2795-4EFE-B013-C5C893B7D4BE}" srcOrd="3" destOrd="0" presId="urn:microsoft.com/office/officeart/2005/8/layout/hChevron3"/>
    <dgm:cxn modelId="{635BA309-7FE9-4D65-ABC1-6972E672231B}" type="presParOf" srcId="{4B051C58-DD70-4ECC-9DC7-2E096D39205C}" destId="{5286284C-B23C-4303-B1E3-F24313994D00}"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9B56A-E4C4-47E4-A3EB-7CD572A84151}">
      <dsp:nvSpPr>
        <dsp:cNvPr id="0" name=""/>
        <dsp:cNvSpPr/>
      </dsp:nvSpPr>
      <dsp:spPr>
        <a:xfrm rot="5400000">
          <a:off x="-93194" y="98750"/>
          <a:ext cx="621297" cy="43490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1</a:t>
          </a:r>
        </a:p>
      </dsp:txBody>
      <dsp:txXfrm rot="-5400000">
        <a:off x="1" y="223009"/>
        <a:ext cx="434908" cy="186389"/>
      </dsp:txXfrm>
    </dsp:sp>
    <dsp:sp modelId="{3C845308-BEF5-4E09-B39B-151929886556}">
      <dsp:nvSpPr>
        <dsp:cNvPr id="0" name=""/>
        <dsp:cNvSpPr/>
      </dsp:nvSpPr>
      <dsp:spPr>
        <a:xfrm rot="5400000">
          <a:off x="3687834" y="-3249041"/>
          <a:ext cx="404055" cy="690990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altLang="en-US" sz="2300" kern="1200" dirty="0"/>
            <a:t>Identify the conflicting ethical issue</a:t>
          </a:r>
          <a:endParaRPr lang="en-US" sz="2300" kern="1200" dirty="0"/>
        </a:p>
      </dsp:txBody>
      <dsp:txXfrm rot="-5400000">
        <a:off x="434908" y="23609"/>
        <a:ext cx="6890183" cy="364607"/>
      </dsp:txXfrm>
    </dsp:sp>
    <dsp:sp modelId="{30934B40-FECA-4F1E-9EFC-55A7A1B0C0B2}">
      <dsp:nvSpPr>
        <dsp:cNvPr id="0" name=""/>
        <dsp:cNvSpPr/>
      </dsp:nvSpPr>
      <dsp:spPr>
        <a:xfrm rot="5400000">
          <a:off x="-93194" y="631623"/>
          <a:ext cx="621297" cy="43490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2</a:t>
          </a:r>
        </a:p>
      </dsp:txBody>
      <dsp:txXfrm rot="-5400000">
        <a:off x="1" y="755882"/>
        <a:ext cx="434908" cy="186389"/>
      </dsp:txXfrm>
    </dsp:sp>
    <dsp:sp modelId="{D6A2E1E6-8B32-4666-A647-F5C1C97749DA}">
      <dsp:nvSpPr>
        <dsp:cNvPr id="0" name=""/>
        <dsp:cNvSpPr/>
      </dsp:nvSpPr>
      <dsp:spPr>
        <a:xfrm rot="5400000">
          <a:off x="3687940" y="-2714603"/>
          <a:ext cx="403843" cy="690990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altLang="en-US" sz="2300" kern="1200" dirty="0"/>
            <a:t>Identify all role players affected by decision</a:t>
          </a:r>
          <a:endParaRPr lang="en-US" sz="2300" kern="1200" dirty="0"/>
        </a:p>
      </dsp:txBody>
      <dsp:txXfrm rot="-5400000">
        <a:off x="434908" y="558143"/>
        <a:ext cx="6890193" cy="364415"/>
      </dsp:txXfrm>
    </dsp:sp>
    <dsp:sp modelId="{2574B122-05C1-476A-AE76-9271A01E25D1}">
      <dsp:nvSpPr>
        <dsp:cNvPr id="0" name=""/>
        <dsp:cNvSpPr/>
      </dsp:nvSpPr>
      <dsp:spPr>
        <a:xfrm rot="5400000">
          <a:off x="-93194" y="1166167"/>
          <a:ext cx="621297" cy="43490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3</a:t>
          </a:r>
        </a:p>
      </dsp:txBody>
      <dsp:txXfrm rot="-5400000">
        <a:off x="1" y="1290426"/>
        <a:ext cx="434908" cy="186389"/>
      </dsp:txXfrm>
    </dsp:sp>
    <dsp:sp modelId="{BA0DDAD8-3D70-41A8-ABE6-76C48ECCF48A}">
      <dsp:nvSpPr>
        <dsp:cNvPr id="0" name=""/>
        <dsp:cNvSpPr/>
      </dsp:nvSpPr>
      <dsp:spPr>
        <a:xfrm rot="5400000">
          <a:off x="3687940" y="-2180059"/>
          <a:ext cx="403843" cy="690990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altLang="en-US" sz="2300" kern="1200" dirty="0"/>
            <a:t>Identify consequences of decision to all role players</a:t>
          </a:r>
          <a:endParaRPr lang="en-US" sz="2300" kern="1200" dirty="0"/>
        </a:p>
      </dsp:txBody>
      <dsp:txXfrm rot="-5400000">
        <a:off x="434908" y="1092687"/>
        <a:ext cx="6890193" cy="364415"/>
      </dsp:txXfrm>
    </dsp:sp>
    <dsp:sp modelId="{E6D75223-BF90-48B7-8E9E-FA02BDE55CD2}">
      <dsp:nvSpPr>
        <dsp:cNvPr id="0" name=""/>
        <dsp:cNvSpPr/>
      </dsp:nvSpPr>
      <dsp:spPr>
        <a:xfrm rot="5400000">
          <a:off x="-93194" y="1700711"/>
          <a:ext cx="621297" cy="43490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4</a:t>
          </a:r>
        </a:p>
      </dsp:txBody>
      <dsp:txXfrm rot="-5400000">
        <a:off x="1" y="1824970"/>
        <a:ext cx="434908" cy="186389"/>
      </dsp:txXfrm>
    </dsp:sp>
    <dsp:sp modelId="{24F1F20C-3054-4B9D-920E-91AA8A57F2D6}">
      <dsp:nvSpPr>
        <dsp:cNvPr id="0" name=""/>
        <dsp:cNvSpPr/>
      </dsp:nvSpPr>
      <dsp:spPr>
        <a:xfrm rot="5400000">
          <a:off x="3687940" y="-1645515"/>
          <a:ext cx="403843" cy="690990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altLang="en-US" sz="2300" kern="1200" dirty="0"/>
            <a:t>Explore possible options and outcomes</a:t>
          </a:r>
          <a:endParaRPr lang="en-US" sz="2300" kern="1200" dirty="0"/>
        </a:p>
      </dsp:txBody>
      <dsp:txXfrm rot="-5400000">
        <a:off x="434908" y="1627231"/>
        <a:ext cx="6890193" cy="364415"/>
      </dsp:txXfrm>
    </dsp:sp>
    <dsp:sp modelId="{860365E5-C616-4F7E-9309-3CF85282A1E2}">
      <dsp:nvSpPr>
        <dsp:cNvPr id="0" name=""/>
        <dsp:cNvSpPr/>
      </dsp:nvSpPr>
      <dsp:spPr>
        <a:xfrm rot="5400000">
          <a:off x="-93194" y="2235255"/>
          <a:ext cx="621297" cy="43490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5</a:t>
          </a:r>
        </a:p>
      </dsp:txBody>
      <dsp:txXfrm rot="-5400000">
        <a:off x="1" y="2359514"/>
        <a:ext cx="434908" cy="186389"/>
      </dsp:txXfrm>
    </dsp:sp>
    <dsp:sp modelId="{B5FBEA91-5915-4A69-ABA7-4AFCEDB45AF2}">
      <dsp:nvSpPr>
        <dsp:cNvPr id="0" name=""/>
        <dsp:cNvSpPr/>
      </dsp:nvSpPr>
      <dsp:spPr>
        <a:xfrm rot="5400000">
          <a:off x="3687940" y="-1110971"/>
          <a:ext cx="403843" cy="690990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altLang="en-US" sz="2300" kern="1200"/>
            <a:t>Consult with multi-disciplinary team</a:t>
          </a:r>
          <a:endParaRPr lang="en-US" sz="2300" kern="1200"/>
        </a:p>
      </dsp:txBody>
      <dsp:txXfrm rot="-5400000">
        <a:off x="434908" y="2161775"/>
        <a:ext cx="6890193" cy="364415"/>
      </dsp:txXfrm>
    </dsp:sp>
    <dsp:sp modelId="{007C51D0-6BCE-4DD3-AD1C-16F9DB05B47D}">
      <dsp:nvSpPr>
        <dsp:cNvPr id="0" name=""/>
        <dsp:cNvSpPr/>
      </dsp:nvSpPr>
      <dsp:spPr>
        <a:xfrm rot="5400000">
          <a:off x="-93194" y="2769799"/>
          <a:ext cx="621297" cy="43490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6</a:t>
          </a:r>
        </a:p>
      </dsp:txBody>
      <dsp:txXfrm rot="-5400000">
        <a:off x="1" y="2894058"/>
        <a:ext cx="434908" cy="186389"/>
      </dsp:txXfrm>
    </dsp:sp>
    <dsp:sp modelId="{84C103A3-4BB6-4EF8-894D-DB15319573F2}">
      <dsp:nvSpPr>
        <dsp:cNvPr id="0" name=""/>
        <dsp:cNvSpPr/>
      </dsp:nvSpPr>
      <dsp:spPr>
        <a:xfrm rot="5400000">
          <a:off x="3687940" y="-576427"/>
          <a:ext cx="403843" cy="690990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altLang="en-US" sz="2300" kern="1200"/>
            <a:t>Make the decision and document the process</a:t>
          </a:r>
          <a:endParaRPr lang="en-US" sz="2300" kern="1200"/>
        </a:p>
      </dsp:txBody>
      <dsp:txXfrm rot="-5400000">
        <a:off x="434908" y="2696319"/>
        <a:ext cx="6890193" cy="364415"/>
      </dsp:txXfrm>
    </dsp:sp>
    <dsp:sp modelId="{6D191993-29B5-406B-ABE4-AC5CA5E81D85}">
      <dsp:nvSpPr>
        <dsp:cNvPr id="0" name=""/>
        <dsp:cNvSpPr/>
      </dsp:nvSpPr>
      <dsp:spPr>
        <a:xfrm rot="5400000">
          <a:off x="-93194" y="3304343"/>
          <a:ext cx="621297" cy="43490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7</a:t>
          </a:r>
        </a:p>
      </dsp:txBody>
      <dsp:txXfrm rot="-5400000">
        <a:off x="1" y="3428602"/>
        <a:ext cx="434908" cy="186389"/>
      </dsp:txXfrm>
    </dsp:sp>
    <dsp:sp modelId="{184EC508-19FE-4EAB-8360-4D08464D0C80}">
      <dsp:nvSpPr>
        <dsp:cNvPr id="0" name=""/>
        <dsp:cNvSpPr/>
      </dsp:nvSpPr>
      <dsp:spPr>
        <a:xfrm rot="5400000">
          <a:off x="3687940" y="-41883"/>
          <a:ext cx="403843" cy="690990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altLang="en-US" sz="2300" kern="1200"/>
            <a:t>Monitor and evaluate the decision</a:t>
          </a:r>
          <a:endParaRPr lang="en-US" sz="2300" kern="1200"/>
        </a:p>
      </dsp:txBody>
      <dsp:txXfrm rot="-5400000">
        <a:off x="434908" y="3230863"/>
        <a:ext cx="6890193" cy="3644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B41377-4D84-45B0-B8EF-D2958BA6305F}">
      <dsp:nvSpPr>
        <dsp:cNvPr id="0" name=""/>
        <dsp:cNvSpPr/>
      </dsp:nvSpPr>
      <dsp:spPr>
        <a:xfrm>
          <a:off x="809039" y="0"/>
          <a:ext cx="4107758" cy="4107758"/>
        </a:xfrm>
        <a:prstGeom prst="ellipse">
          <a:avLst/>
        </a:prstGeom>
        <a:gradFill rotWithShape="0">
          <a:gsLst>
            <a:gs pos="0">
              <a:schemeClr val="accent3">
                <a:shade val="80000"/>
                <a:hueOff val="0"/>
                <a:satOff val="0"/>
                <a:lumOff val="0"/>
                <a:alphaOff val="0"/>
                <a:shade val="51000"/>
                <a:satMod val="13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t>National</a:t>
          </a:r>
        </a:p>
      </dsp:txBody>
      <dsp:txXfrm>
        <a:off x="2092713" y="205387"/>
        <a:ext cx="1540409" cy="410775"/>
      </dsp:txXfrm>
    </dsp:sp>
    <dsp:sp modelId="{667D59C7-BA57-4565-8E2F-B36D5CDB7A41}">
      <dsp:nvSpPr>
        <dsp:cNvPr id="0" name=""/>
        <dsp:cNvSpPr/>
      </dsp:nvSpPr>
      <dsp:spPr>
        <a:xfrm>
          <a:off x="1200549" y="616163"/>
          <a:ext cx="3491594" cy="3491594"/>
        </a:xfrm>
        <a:prstGeom prst="ellipse">
          <a:avLst/>
        </a:prstGeom>
        <a:gradFill rotWithShape="0">
          <a:gsLst>
            <a:gs pos="0">
              <a:schemeClr val="accent3">
                <a:shade val="80000"/>
                <a:hueOff val="54727"/>
                <a:satOff val="-358"/>
                <a:lumOff val="6139"/>
                <a:alphaOff val="0"/>
                <a:shade val="51000"/>
                <a:satMod val="130000"/>
              </a:schemeClr>
            </a:gs>
            <a:gs pos="80000">
              <a:schemeClr val="accent3">
                <a:shade val="80000"/>
                <a:hueOff val="54727"/>
                <a:satOff val="-358"/>
                <a:lumOff val="6139"/>
                <a:alphaOff val="0"/>
                <a:shade val="93000"/>
                <a:satMod val="130000"/>
              </a:schemeClr>
            </a:gs>
            <a:gs pos="100000">
              <a:schemeClr val="accent3">
                <a:shade val="80000"/>
                <a:hueOff val="54727"/>
                <a:satOff val="-358"/>
                <a:lumOff val="613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t>Community</a:t>
          </a:r>
        </a:p>
      </dsp:txBody>
      <dsp:txXfrm>
        <a:off x="2193471" y="816930"/>
        <a:ext cx="1505750" cy="401533"/>
      </dsp:txXfrm>
    </dsp:sp>
    <dsp:sp modelId="{59815E84-54A8-4573-9313-AD5B8FBA9FCA}">
      <dsp:nvSpPr>
        <dsp:cNvPr id="0" name=""/>
        <dsp:cNvSpPr/>
      </dsp:nvSpPr>
      <dsp:spPr>
        <a:xfrm>
          <a:off x="1494340" y="1232327"/>
          <a:ext cx="2875430" cy="2875430"/>
        </a:xfrm>
        <a:prstGeom prst="ellipse">
          <a:avLst/>
        </a:prstGeom>
        <a:gradFill rotWithShape="0">
          <a:gsLst>
            <a:gs pos="0">
              <a:schemeClr val="accent3">
                <a:shade val="80000"/>
                <a:hueOff val="109454"/>
                <a:satOff val="-716"/>
                <a:lumOff val="12277"/>
                <a:alphaOff val="0"/>
                <a:shade val="51000"/>
                <a:satMod val="130000"/>
              </a:schemeClr>
            </a:gs>
            <a:gs pos="80000">
              <a:schemeClr val="accent3">
                <a:shade val="80000"/>
                <a:hueOff val="109454"/>
                <a:satOff val="-716"/>
                <a:lumOff val="12277"/>
                <a:alphaOff val="0"/>
                <a:shade val="93000"/>
                <a:satMod val="130000"/>
              </a:schemeClr>
            </a:gs>
            <a:gs pos="100000">
              <a:schemeClr val="accent3">
                <a:shade val="80000"/>
                <a:hueOff val="109454"/>
                <a:satOff val="-716"/>
                <a:lumOff val="122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t>Facility</a:t>
          </a:r>
        </a:p>
      </dsp:txBody>
      <dsp:txXfrm>
        <a:off x="2188038" y="1430732"/>
        <a:ext cx="1488035" cy="396809"/>
      </dsp:txXfrm>
    </dsp:sp>
    <dsp:sp modelId="{EB2D0CBF-EE36-45CA-9512-2AD20D26F7EA}">
      <dsp:nvSpPr>
        <dsp:cNvPr id="0" name=""/>
        <dsp:cNvSpPr/>
      </dsp:nvSpPr>
      <dsp:spPr>
        <a:xfrm>
          <a:off x="1816713" y="1848491"/>
          <a:ext cx="2259266" cy="2259266"/>
        </a:xfrm>
        <a:prstGeom prst="ellipse">
          <a:avLst/>
        </a:prstGeom>
        <a:gradFill rotWithShape="0">
          <a:gsLst>
            <a:gs pos="0">
              <a:schemeClr val="accent3">
                <a:shade val="80000"/>
                <a:hueOff val="164180"/>
                <a:satOff val="-1073"/>
                <a:lumOff val="18416"/>
                <a:alphaOff val="0"/>
                <a:shade val="51000"/>
                <a:satMod val="130000"/>
              </a:schemeClr>
            </a:gs>
            <a:gs pos="80000">
              <a:schemeClr val="accent3">
                <a:shade val="80000"/>
                <a:hueOff val="164180"/>
                <a:satOff val="-1073"/>
                <a:lumOff val="18416"/>
                <a:alphaOff val="0"/>
                <a:shade val="93000"/>
                <a:satMod val="130000"/>
              </a:schemeClr>
            </a:gs>
            <a:gs pos="100000">
              <a:schemeClr val="accent3">
                <a:shade val="80000"/>
                <a:hueOff val="164180"/>
                <a:satOff val="-1073"/>
                <a:lumOff val="1841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t>Family</a:t>
          </a:r>
        </a:p>
      </dsp:txBody>
      <dsp:txXfrm>
        <a:off x="2336344" y="2051825"/>
        <a:ext cx="1220004" cy="406668"/>
      </dsp:txXfrm>
    </dsp:sp>
    <dsp:sp modelId="{AE4647DD-AA91-4410-827E-CBD26A87794C}">
      <dsp:nvSpPr>
        <dsp:cNvPr id="0" name=""/>
        <dsp:cNvSpPr/>
      </dsp:nvSpPr>
      <dsp:spPr>
        <a:xfrm>
          <a:off x="2124795" y="2464654"/>
          <a:ext cx="1643103" cy="1643103"/>
        </a:xfrm>
        <a:prstGeom prst="ellipse">
          <a:avLst/>
        </a:prstGeom>
        <a:gradFill rotWithShape="0">
          <a:gsLst>
            <a:gs pos="0">
              <a:schemeClr val="accent3">
                <a:shade val="80000"/>
                <a:hueOff val="218907"/>
                <a:satOff val="-1431"/>
                <a:lumOff val="24554"/>
                <a:alphaOff val="0"/>
                <a:shade val="51000"/>
                <a:satMod val="130000"/>
              </a:schemeClr>
            </a:gs>
            <a:gs pos="80000">
              <a:schemeClr val="accent3">
                <a:shade val="80000"/>
                <a:hueOff val="218907"/>
                <a:satOff val="-1431"/>
                <a:lumOff val="24554"/>
                <a:alphaOff val="0"/>
                <a:shade val="93000"/>
                <a:satMod val="130000"/>
              </a:schemeClr>
            </a:gs>
            <a:gs pos="100000">
              <a:schemeClr val="accent3">
                <a:shade val="80000"/>
                <a:hueOff val="218907"/>
                <a:satOff val="-1431"/>
                <a:lumOff val="2455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t>Individual</a:t>
          </a:r>
        </a:p>
      </dsp:txBody>
      <dsp:txXfrm>
        <a:off x="2365422" y="2875430"/>
        <a:ext cx="1161849" cy="8215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0B0FE-744B-4BF2-8824-08FDEC7F7413}">
      <dsp:nvSpPr>
        <dsp:cNvPr id="0" name=""/>
        <dsp:cNvSpPr/>
      </dsp:nvSpPr>
      <dsp:spPr>
        <a:xfrm>
          <a:off x="1374925" y="501235"/>
          <a:ext cx="3346149" cy="3346149"/>
        </a:xfrm>
        <a:prstGeom prst="blockArc">
          <a:avLst>
            <a:gd name="adj1" fmla="val 9000000"/>
            <a:gd name="adj2" fmla="val 16200000"/>
            <a:gd name="adj3" fmla="val 4636"/>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5BC9F4-BC8E-4330-BFDE-9D41C60B5BA4}">
      <dsp:nvSpPr>
        <dsp:cNvPr id="0" name=""/>
        <dsp:cNvSpPr/>
      </dsp:nvSpPr>
      <dsp:spPr>
        <a:xfrm>
          <a:off x="1374925" y="501235"/>
          <a:ext cx="3346149" cy="3346149"/>
        </a:xfrm>
        <a:prstGeom prst="blockArc">
          <a:avLst>
            <a:gd name="adj1" fmla="val 1800000"/>
            <a:gd name="adj2" fmla="val 9000000"/>
            <a:gd name="adj3" fmla="val 4636"/>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09CB1F-9B7C-4926-8C17-2DAE9F2D99B8}">
      <dsp:nvSpPr>
        <dsp:cNvPr id="0" name=""/>
        <dsp:cNvSpPr/>
      </dsp:nvSpPr>
      <dsp:spPr>
        <a:xfrm>
          <a:off x="1374925" y="501235"/>
          <a:ext cx="3346149" cy="3346149"/>
        </a:xfrm>
        <a:prstGeom prst="blockArc">
          <a:avLst>
            <a:gd name="adj1" fmla="val 16200000"/>
            <a:gd name="adj2" fmla="val 1800000"/>
            <a:gd name="adj3" fmla="val 4636"/>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7D6FA1-43F2-486D-815D-96BBC5732766}">
      <dsp:nvSpPr>
        <dsp:cNvPr id="0" name=""/>
        <dsp:cNvSpPr/>
      </dsp:nvSpPr>
      <dsp:spPr>
        <a:xfrm>
          <a:off x="2278558" y="1404868"/>
          <a:ext cx="1538882" cy="1538882"/>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Barriers to disclosure</a:t>
          </a:r>
        </a:p>
      </dsp:txBody>
      <dsp:txXfrm>
        <a:off x="2503922" y="1630232"/>
        <a:ext cx="1088154" cy="1088154"/>
      </dsp:txXfrm>
    </dsp:sp>
    <dsp:sp modelId="{296248E0-17F5-43CD-A566-77D52D51B33B}">
      <dsp:nvSpPr>
        <dsp:cNvPr id="0" name=""/>
        <dsp:cNvSpPr/>
      </dsp:nvSpPr>
      <dsp:spPr>
        <a:xfrm>
          <a:off x="2509391" y="1406"/>
          <a:ext cx="1077217" cy="1077217"/>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PCG</a:t>
          </a:r>
        </a:p>
      </dsp:txBody>
      <dsp:txXfrm>
        <a:off x="2667146" y="159161"/>
        <a:ext cx="761707" cy="761707"/>
      </dsp:txXfrm>
    </dsp:sp>
    <dsp:sp modelId="{F861E3C5-17D5-433F-BE95-8E5EB649A834}">
      <dsp:nvSpPr>
        <dsp:cNvPr id="0" name=""/>
        <dsp:cNvSpPr/>
      </dsp:nvSpPr>
      <dsp:spPr>
        <a:xfrm>
          <a:off x="3924731" y="2452848"/>
          <a:ext cx="1077217" cy="1077217"/>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Health Facility</a:t>
          </a:r>
        </a:p>
      </dsp:txBody>
      <dsp:txXfrm>
        <a:off x="4082486" y="2610603"/>
        <a:ext cx="761707" cy="761707"/>
      </dsp:txXfrm>
    </dsp:sp>
    <dsp:sp modelId="{C5A607FA-90C8-4F1D-BF4E-32E731AD5ED0}">
      <dsp:nvSpPr>
        <dsp:cNvPr id="0" name=""/>
        <dsp:cNvSpPr/>
      </dsp:nvSpPr>
      <dsp:spPr>
        <a:xfrm>
          <a:off x="1094050" y="2452848"/>
          <a:ext cx="1077217" cy="1077217"/>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HCP</a:t>
          </a:r>
        </a:p>
      </dsp:txBody>
      <dsp:txXfrm>
        <a:off x="1251805" y="2610603"/>
        <a:ext cx="761707" cy="7617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9C2B9-D6D1-4C81-88F0-6160917EBC38}">
      <dsp:nvSpPr>
        <dsp:cNvPr id="0" name=""/>
        <dsp:cNvSpPr/>
      </dsp:nvSpPr>
      <dsp:spPr>
        <a:xfrm>
          <a:off x="2364" y="1687269"/>
          <a:ext cx="2372487" cy="948995"/>
        </a:xfrm>
        <a:prstGeom prst="homePlate">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t>Health Facility</a:t>
          </a:r>
        </a:p>
      </dsp:txBody>
      <dsp:txXfrm>
        <a:off x="2364" y="1687269"/>
        <a:ext cx="2135238" cy="948995"/>
      </dsp:txXfrm>
    </dsp:sp>
    <dsp:sp modelId="{C5B108AB-FAF0-403C-BD55-074BC446E0E9}">
      <dsp:nvSpPr>
        <dsp:cNvPr id="0" name=""/>
        <dsp:cNvSpPr/>
      </dsp:nvSpPr>
      <dsp:spPr>
        <a:xfrm>
          <a:off x="1900354" y="1687269"/>
          <a:ext cx="2372487" cy="948995"/>
        </a:xfrm>
        <a:prstGeom prst="chevron">
          <a:avLst/>
        </a:prstGeom>
        <a:solidFill>
          <a:schemeClr val="accent3">
            <a:shade val="50000"/>
            <a:hueOff val="133778"/>
            <a:satOff val="-2135"/>
            <a:lumOff val="205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t>HCP</a:t>
          </a:r>
        </a:p>
      </dsp:txBody>
      <dsp:txXfrm>
        <a:off x="2374852" y="1687269"/>
        <a:ext cx="1423492" cy="948995"/>
      </dsp:txXfrm>
    </dsp:sp>
    <dsp:sp modelId="{5286284C-B23C-4303-B1E3-F24313994D00}">
      <dsp:nvSpPr>
        <dsp:cNvPr id="0" name=""/>
        <dsp:cNvSpPr/>
      </dsp:nvSpPr>
      <dsp:spPr>
        <a:xfrm>
          <a:off x="3798345" y="1687269"/>
          <a:ext cx="2372487" cy="948995"/>
        </a:xfrm>
        <a:prstGeom prst="chevron">
          <a:avLst/>
        </a:prstGeom>
        <a:solidFill>
          <a:schemeClr val="accent3">
            <a:shade val="50000"/>
            <a:hueOff val="267556"/>
            <a:satOff val="-4269"/>
            <a:lumOff val="411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t>PCG and Family</a:t>
          </a:r>
        </a:p>
      </dsp:txBody>
      <dsp:txXfrm>
        <a:off x="4272843" y="1687269"/>
        <a:ext cx="1423492" cy="948995"/>
      </dsp:txXfrm>
    </dsp:sp>
    <dsp:sp modelId="{EA463676-A454-42F4-B143-EC1FAEEE07EF}">
      <dsp:nvSpPr>
        <dsp:cNvPr id="0" name=""/>
        <dsp:cNvSpPr/>
      </dsp:nvSpPr>
      <dsp:spPr>
        <a:xfrm>
          <a:off x="5696335" y="1687269"/>
          <a:ext cx="2372487" cy="948995"/>
        </a:xfrm>
        <a:prstGeom prst="chevron">
          <a:avLst/>
        </a:prstGeom>
        <a:solidFill>
          <a:schemeClr val="accent3">
            <a:shade val="50000"/>
            <a:hueOff val="133778"/>
            <a:satOff val="-2135"/>
            <a:lumOff val="205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t>Child/ Adolescent</a:t>
          </a:r>
        </a:p>
      </dsp:txBody>
      <dsp:txXfrm>
        <a:off x="6170833" y="1687269"/>
        <a:ext cx="1423492" cy="9489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4BD1CF-EE00-4D5A-9F9E-126172256BF7}">
      <dsp:nvSpPr>
        <dsp:cNvPr id="0" name=""/>
        <dsp:cNvSpPr/>
      </dsp:nvSpPr>
      <dsp:spPr>
        <a:xfrm>
          <a:off x="2340" y="20093"/>
          <a:ext cx="2281753" cy="912701"/>
        </a:xfrm>
        <a:prstGeom prst="rect">
          <a:avLst/>
        </a:prstGeom>
        <a:solidFill>
          <a:schemeClr val="accent3">
            <a:hueOff val="0"/>
            <a:satOff val="0"/>
            <a:lumOff val="0"/>
            <a:alphaOff val="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ZA" sz="3200" b="1" kern="1200" dirty="0"/>
            <a:t>Training </a:t>
          </a:r>
        </a:p>
      </dsp:txBody>
      <dsp:txXfrm>
        <a:off x="2340" y="20093"/>
        <a:ext cx="2281753" cy="912701"/>
      </dsp:txXfrm>
    </dsp:sp>
    <dsp:sp modelId="{B0B00808-B43D-4880-9D97-F2777962CAC8}">
      <dsp:nvSpPr>
        <dsp:cNvPr id="0" name=""/>
        <dsp:cNvSpPr/>
      </dsp:nvSpPr>
      <dsp:spPr>
        <a:xfrm>
          <a:off x="2340" y="932794"/>
          <a:ext cx="2281753" cy="2591280"/>
        </a:xfrm>
        <a:prstGeom prst="rect">
          <a:avLst/>
        </a:prstGeom>
        <a:solidFill>
          <a:schemeClr val="accent3">
            <a:alpha val="90000"/>
            <a:tint val="40000"/>
            <a:hueOff val="0"/>
            <a:satOff val="0"/>
            <a:lumOff val="0"/>
            <a:alphaOff val="0"/>
          </a:schemeClr>
        </a:solidFill>
        <a:ln w="25400" cap="flat" cmpd="sng" algn="ctr">
          <a:solidFill>
            <a:schemeClr val="accent3">
              <a:lumMod val="5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ZA" sz="1800" kern="1200" dirty="0"/>
            <a:t>Disclosure process </a:t>
          </a:r>
        </a:p>
        <a:p>
          <a:pPr marL="171450" lvl="1" indent="-171450" algn="l" defTabSz="800100">
            <a:lnSpc>
              <a:spcPct val="90000"/>
            </a:lnSpc>
            <a:spcBef>
              <a:spcPct val="0"/>
            </a:spcBef>
            <a:spcAft>
              <a:spcPct val="15000"/>
            </a:spcAft>
            <a:buChar char="•"/>
          </a:pPr>
          <a:r>
            <a:rPr lang="en-ZA" sz="1800" kern="1200" dirty="0"/>
            <a:t>Other related topics e.g. sex, sexuality </a:t>
          </a:r>
        </a:p>
        <a:p>
          <a:pPr marL="171450" lvl="1" indent="-171450" algn="l" defTabSz="800100">
            <a:lnSpc>
              <a:spcPct val="90000"/>
            </a:lnSpc>
            <a:spcBef>
              <a:spcPct val="0"/>
            </a:spcBef>
            <a:spcAft>
              <a:spcPct val="15000"/>
            </a:spcAft>
            <a:buChar char="•"/>
          </a:pPr>
          <a:r>
            <a:rPr lang="en-ZA" sz="1800" kern="1200" dirty="0"/>
            <a:t>Age appropriate language for children </a:t>
          </a:r>
        </a:p>
      </dsp:txBody>
      <dsp:txXfrm>
        <a:off x="2340" y="932794"/>
        <a:ext cx="2281753" cy="2591280"/>
      </dsp:txXfrm>
    </dsp:sp>
    <dsp:sp modelId="{AEFCA732-FC02-4845-A83B-9015F7908898}">
      <dsp:nvSpPr>
        <dsp:cNvPr id="0" name=""/>
        <dsp:cNvSpPr/>
      </dsp:nvSpPr>
      <dsp:spPr>
        <a:xfrm>
          <a:off x="2603539" y="20093"/>
          <a:ext cx="2281753" cy="912701"/>
        </a:xfrm>
        <a:prstGeom prst="rect">
          <a:avLst/>
        </a:prstGeom>
        <a:solidFill>
          <a:schemeClr val="accent3">
            <a:hueOff val="0"/>
            <a:satOff val="0"/>
            <a:lumOff val="0"/>
            <a:alphaOff val="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ZA" sz="3200" b="1" kern="1200" dirty="0"/>
            <a:t>Support</a:t>
          </a:r>
          <a:r>
            <a:rPr lang="en-ZA" sz="3200" kern="1200" dirty="0"/>
            <a:t> </a:t>
          </a:r>
        </a:p>
      </dsp:txBody>
      <dsp:txXfrm>
        <a:off x="2603539" y="20093"/>
        <a:ext cx="2281753" cy="912701"/>
      </dsp:txXfrm>
    </dsp:sp>
    <dsp:sp modelId="{FDF182B1-70C9-406C-A814-03AA428EDFC5}">
      <dsp:nvSpPr>
        <dsp:cNvPr id="0" name=""/>
        <dsp:cNvSpPr/>
      </dsp:nvSpPr>
      <dsp:spPr>
        <a:xfrm>
          <a:off x="2603539" y="932794"/>
          <a:ext cx="2281753" cy="2591280"/>
        </a:xfrm>
        <a:prstGeom prst="rect">
          <a:avLst/>
        </a:prstGeom>
        <a:solidFill>
          <a:schemeClr val="accent3">
            <a:alpha val="90000"/>
            <a:tint val="40000"/>
            <a:hueOff val="0"/>
            <a:satOff val="0"/>
            <a:lumOff val="0"/>
            <a:alphaOff val="0"/>
          </a:schemeClr>
        </a:solidFill>
        <a:ln w="25400" cap="flat" cmpd="sng" algn="ctr">
          <a:solidFill>
            <a:schemeClr val="accent3">
              <a:lumMod val="5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ZA" sz="1800" kern="1200" dirty="0"/>
            <a:t>Fears and concerns</a:t>
          </a:r>
        </a:p>
        <a:p>
          <a:pPr marL="171450" lvl="1" indent="-171450" algn="l" defTabSz="800100">
            <a:lnSpc>
              <a:spcPct val="90000"/>
            </a:lnSpc>
            <a:spcBef>
              <a:spcPct val="0"/>
            </a:spcBef>
            <a:spcAft>
              <a:spcPct val="15000"/>
            </a:spcAft>
            <a:buChar char="•"/>
          </a:pPr>
          <a:r>
            <a:rPr lang="en-ZA" sz="1800" kern="1200" dirty="0"/>
            <a:t>Unresolved emotional issues </a:t>
          </a:r>
        </a:p>
      </dsp:txBody>
      <dsp:txXfrm>
        <a:off x="2603539" y="932794"/>
        <a:ext cx="2281753" cy="2591280"/>
      </dsp:txXfrm>
    </dsp:sp>
    <dsp:sp modelId="{5542D8F9-6B5B-49A8-BB41-4A789AE86854}">
      <dsp:nvSpPr>
        <dsp:cNvPr id="0" name=""/>
        <dsp:cNvSpPr/>
      </dsp:nvSpPr>
      <dsp:spPr>
        <a:xfrm>
          <a:off x="5204738" y="20093"/>
          <a:ext cx="2281753" cy="912701"/>
        </a:xfrm>
        <a:prstGeom prst="rect">
          <a:avLst/>
        </a:prstGeom>
        <a:solidFill>
          <a:schemeClr val="accent3">
            <a:hueOff val="0"/>
            <a:satOff val="0"/>
            <a:lumOff val="0"/>
            <a:alphaOff val="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ZA" sz="3200" b="1" kern="1200" dirty="0"/>
            <a:t>Tools</a:t>
          </a:r>
          <a:r>
            <a:rPr lang="en-ZA" sz="3200" kern="1200" dirty="0"/>
            <a:t> </a:t>
          </a:r>
        </a:p>
      </dsp:txBody>
      <dsp:txXfrm>
        <a:off x="5204738" y="20093"/>
        <a:ext cx="2281753" cy="912701"/>
      </dsp:txXfrm>
    </dsp:sp>
    <dsp:sp modelId="{EB84A9BB-DE52-48E8-B237-9A27AEE53782}">
      <dsp:nvSpPr>
        <dsp:cNvPr id="0" name=""/>
        <dsp:cNvSpPr/>
      </dsp:nvSpPr>
      <dsp:spPr>
        <a:xfrm>
          <a:off x="5204738" y="932794"/>
          <a:ext cx="2281753" cy="2591280"/>
        </a:xfrm>
        <a:prstGeom prst="rect">
          <a:avLst/>
        </a:prstGeom>
        <a:solidFill>
          <a:schemeClr val="accent3">
            <a:alpha val="90000"/>
            <a:tint val="40000"/>
            <a:hueOff val="0"/>
            <a:satOff val="0"/>
            <a:lumOff val="0"/>
            <a:alphaOff val="0"/>
          </a:schemeClr>
        </a:solidFill>
        <a:ln w="25400" cap="flat" cmpd="sng" algn="ctr">
          <a:solidFill>
            <a:schemeClr val="accent3">
              <a:lumMod val="5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ZA" sz="1800" kern="1200" dirty="0"/>
            <a:t>Age appropriate tools and resources</a:t>
          </a:r>
        </a:p>
        <a:p>
          <a:pPr marL="171450" lvl="1" indent="-171450" algn="l" defTabSz="800100">
            <a:lnSpc>
              <a:spcPct val="90000"/>
            </a:lnSpc>
            <a:spcBef>
              <a:spcPct val="0"/>
            </a:spcBef>
            <a:spcAft>
              <a:spcPct val="15000"/>
            </a:spcAft>
            <a:buChar char="•"/>
          </a:pPr>
          <a:r>
            <a:rPr lang="en-ZA" sz="1800" kern="1200" dirty="0"/>
            <a:t>Disclosure tools for recording  </a:t>
          </a:r>
        </a:p>
      </dsp:txBody>
      <dsp:txXfrm>
        <a:off x="5204738" y="932794"/>
        <a:ext cx="2281753" cy="25912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FA2E4-FE49-4F22-A199-BB93781CABA0}">
      <dsp:nvSpPr>
        <dsp:cNvPr id="0" name=""/>
        <dsp:cNvSpPr/>
      </dsp:nvSpPr>
      <dsp:spPr>
        <a:xfrm>
          <a:off x="1455674" y="172656"/>
          <a:ext cx="3426562" cy="119000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240669-E7CA-46B8-80A1-BC00709BF390}">
      <dsp:nvSpPr>
        <dsp:cNvPr id="0" name=""/>
        <dsp:cNvSpPr/>
      </dsp:nvSpPr>
      <dsp:spPr>
        <a:xfrm>
          <a:off x="2842236" y="3086562"/>
          <a:ext cx="664062" cy="425000"/>
        </a:xfrm>
        <a:prstGeom prst="down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72E965-057F-4DF1-93F6-BB083064C90B}">
      <dsp:nvSpPr>
        <dsp:cNvPr id="0" name=""/>
        <dsp:cNvSpPr/>
      </dsp:nvSpPr>
      <dsp:spPr>
        <a:xfrm>
          <a:off x="1580517" y="3426562"/>
          <a:ext cx="3187500" cy="796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Pre-Disclosure Assessment</a:t>
          </a:r>
        </a:p>
      </dsp:txBody>
      <dsp:txXfrm>
        <a:off x="1580517" y="3426562"/>
        <a:ext cx="3187500" cy="796875"/>
      </dsp:txXfrm>
    </dsp:sp>
    <dsp:sp modelId="{852D1607-7FA4-432B-8B59-7AE9E653170B}">
      <dsp:nvSpPr>
        <dsp:cNvPr id="0" name=""/>
        <dsp:cNvSpPr/>
      </dsp:nvSpPr>
      <dsp:spPr>
        <a:xfrm>
          <a:off x="2376258" y="1540995"/>
          <a:ext cx="1557659" cy="119531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Development Levels of Child</a:t>
          </a:r>
        </a:p>
      </dsp:txBody>
      <dsp:txXfrm>
        <a:off x="2604372" y="1716044"/>
        <a:ext cx="1101431" cy="845214"/>
      </dsp:txXfrm>
    </dsp:sp>
    <dsp:sp modelId="{99EF896C-B887-46BF-8C8C-6461866AAF08}">
      <dsp:nvSpPr>
        <dsp:cNvPr id="0" name=""/>
        <dsp:cNvSpPr/>
      </dsp:nvSpPr>
      <dsp:spPr>
        <a:xfrm>
          <a:off x="1656189" y="353366"/>
          <a:ext cx="1431207" cy="130281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Uncomplicated or </a:t>
          </a:r>
        </a:p>
        <a:p>
          <a:pPr marL="0" lvl="0" indent="0" algn="ctr" defTabSz="533400">
            <a:lnSpc>
              <a:spcPct val="90000"/>
            </a:lnSpc>
            <a:spcBef>
              <a:spcPct val="0"/>
            </a:spcBef>
            <a:spcAft>
              <a:spcPct val="35000"/>
            </a:spcAft>
            <a:buNone/>
          </a:pPr>
          <a:r>
            <a:rPr lang="en-US" sz="1200" kern="1200" dirty="0"/>
            <a:t>Complex (Refer)</a:t>
          </a:r>
        </a:p>
      </dsp:txBody>
      <dsp:txXfrm>
        <a:off x="1865784" y="544159"/>
        <a:ext cx="1012017" cy="921232"/>
      </dsp:txXfrm>
    </dsp:sp>
    <dsp:sp modelId="{050198B2-BA9F-467E-AC3E-C9B3297730D1}">
      <dsp:nvSpPr>
        <dsp:cNvPr id="0" name=""/>
        <dsp:cNvSpPr/>
      </dsp:nvSpPr>
      <dsp:spPr>
        <a:xfrm>
          <a:off x="3211527" y="316852"/>
          <a:ext cx="1396985" cy="119531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Insight into Family Circumstances</a:t>
          </a:r>
        </a:p>
      </dsp:txBody>
      <dsp:txXfrm>
        <a:off x="3416111" y="491901"/>
        <a:ext cx="987817" cy="845214"/>
      </dsp:txXfrm>
    </dsp:sp>
    <dsp:sp modelId="{C5523F82-A333-471D-8AB2-A21C55390D03}">
      <dsp:nvSpPr>
        <dsp:cNvPr id="0" name=""/>
        <dsp:cNvSpPr/>
      </dsp:nvSpPr>
      <dsp:spPr>
        <a:xfrm>
          <a:off x="1314892" y="26562"/>
          <a:ext cx="3718750" cy="297500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9C2B9-D6D1-4C81-88F0-6160917EBC38}">
      <dsp:nvSpPr>
        <dsp:cNvPr id="0" name=""/>
        <dsp:cNvSpPr/>
      </dsp:nvSpPr>
      <dsp:spPr>
        <a:xfrm>
          <a:off x="3546" y="1541452"/>
          <a:ext cx="3101574" cy="1240629"/>
        </a:xfrm>
        <a:prstGeom prst="homePlate">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Case Finding</a:t>
          </a:r>
        </a:p>
      </dsp:txBody>
      <dsp:txXfrm>
        <a:off x="3546" y="1541452"/>
        <a:ext cx="2791417" cy="1240629"/>
      </dsp:txXfrm>
    </dsp:sp>
    <dsp:sp modelId="{C5B108AB-FAF0-403C-BD55-074BC446E0E9}">
      <dsp:nvSpPr>
        <dsp:cNvPr id="0" name=""/>
        <dsp:cNvSpPr/>
      </dsp:nvSpPr>
      <dsp:spPr>
        <a:xfrm>
          <a:off x="2484806" y="1541452"/>
          <a:ext cx="3101574" cy="1240629"/>
        </a:xfrm>
        <a:prstGeom prst="chevron">
          <a:avLst/>
        </a:prstGeom>
        <a:solidFill>
          <a:schemeClr val="accent3">
            <a:shade val="50000"/>
            <a:hueOff val="178371"/>
            <a:satOff val="-2846"/>
            <a:lumOff val="27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Caregiver Engagement</a:t>
          </a:r>
        </a:p>
      </dsp:txBody>
      <dsp:txXfrm>
        <a:off x="3105121" y="1541452"/>
        <a:ext cx="1860945" cy="1240629"/>
      </dsp:txXfrm>
    </dsp:sp>
    <dsp:sp modelId="{5286284C-B23C-4303-B1E3-F24313994D00}">
      <dsp:nvSpPr>
        <dsp:cNvPr id="0" name=""/>
        <dsp:cNvSpPr/>
      </dsp:nvSpPr>
      <dsp:spPr>
        <a:xfrm>
          <a:off x="4966066" y="1541452"/>
          <a:ext cx="3101574" cy="1240629"/>
        </a:xfrm>
        <a:prstGeom prst="chevron">
          <a:avLst/>
        </a:prstGeom>
        <a:solidFill>
          <a:schemeClr val="accent3">
            <a:shade val="50000"/>
            <a:hueOff val="178371"/>
            <a:satOff val="-2846"/>
            <a:lumOff val="27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Disclosure to the Child and Adolescent</a:t>
          </a:r>
        </a:p>
      </dsp:txBody>
      <dsp:txXfrm>
        <a:off x="5586381" y="1541452"/>
        <a:ext cx="1860945" cy="124062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717788"/>
          </a:xfrm>
          <a:prstGeom prst="rect">
            <a:avLst/>
          </a:prstGeom>
        </p:spPr>
        <p:txBody>
          <a:bodyPr vert="horz" lIns="132746" tIns="66372" rIns="132746" bIns="66372" rtlCol="0"/>
          <a:lstStyle>
            <a:lvl1pPr algn="l">
              <a:defRPr sz="1700"/>
            </a:lvl1pPr>
          </a:lstStyle>
          <a:p>
            <a:endParaRPr lang="en-ZA" dirty="0"/>
          </a:p>
        </p:txBody>
      </p:sp>
      <p:sp>
        <p:nvSpPr>
          <p:cNvPr id="3" name="Date Placeholder 2"/>
          <p:cNvSpPr>
            <a:spLocks noGrp="1"/>
          </p:cNvSpPr>
          <p:nvPr>
            <p:ph type="dt" sz="quarter" idx="1"/>
          </p:nvPr>
        </p:nvSpPr>
        <p:spPr>
          <a:xfrm>
            <a:off x="5622800" y="0"/>
            <a:ext cx="4301543" cy="717788"/>
          </a:xfrm>
          <a:prstGeom prst="rect">
            <a:avLst/>
          </a:prstGeom>
        </p:spPr>
        <p:txBody>
          <a:bodyPr vert="horz" lIns="132746" tIns="66372" rIns="132746" bIns="66372" rtlCol="0"/>
          <a:lstStyle>
            <a:lvl1pPr algn="r">
              <a:defRPr sz="1700"/>
            </a:lvl1pPr>
          </a:lstStyle>
          <a:p>
            <a:fld id="{4B5B3E96-510A-4CE8-A11B-31CBD2FA4C0D}" type="datetimeFigureOut">
              <a:rPr lang="en-US" smtClean="0"/>
              <a:pPr/>
              <a:t>7/25/2022</a:t>
            </a:fld>
            <a:endParaRPr lang="en-ZA" dirty="0"/>
          </a:p>
        </p:txBody>
      </p:sp>
      <p:sp>
        <p:nvSpPr>
          <p:cNvPr id="4" name="Footer Placeholder 3"/>
          <p:cNvSpPr>
            <a:spLocks noGrp="1"/>
          </p:cNvSpPr>
          <p:nvPr>
            <p:ph type="ftr" sz="quarter" idx="2"/>
          </p:nvPr>
        </p:nvSpPr>
        <p:spPr>
          <a:xfrm>
            <a:off x="1" y="13635483"/>
            <a:ext cx="4301543" cy="717788"/>
          </a:xfrm>
          <a:prstGeom prst="rect">
            <a:avLst/>
          </a:prstGeom>
        </p:spPr>
        <p:txBody>
          <a:bodyPr vert="horz" lIns="132746" tIns="66372" rIns="132746" bIns="66372" rtlCol="0" anchor="b"/>
          <a:lstStyle>
            <a:lvl1pPr algn="l">
              <a:defRPr sz="1700"/>
            </a:lvl1pPr>
          </a:lstStyle>
          <a:p>
            <a:endParaRPr lang="en-ZA" dirty="0"/>
          </a:p>
        </p:txBody>
      </p:sp>
      <p:sp>
        <p:nvSpPr>
          <p:cNvPr id="5" name="Slide Number Placeholder 4"/>
          <p:cNvSpPr>
            <a:spLocks noGrp="1"/>
          </p:cNvSpPr>
          <p:nvPr>
            <p:ph type="sldNum" sz="quarter" idx="3"/>
          </p:nvPr>
        </p:nvSpPr>
        <p:spPr>
          <a:xfrm>
            <a:off x="5622800" y="13635483"/>
            <a:ext cx="4301543" cy="717788"/>
          </a:xfrm>
          <a:prstGeom prst="rect">
            <a:avLst/>
          </a:prstGeom>
        </p:spPr>
        <p:txBody>
          <a:bodyPr vert="horz" lIns="132746" tIns="66372" rIns="132746" bIns="66372" rtlCol="0" anchor="b"/>
          <a:lstStyle>
            <a:lvl1pPr algn="r">
              <a:defRPr sz="1700"/>
            </a:lvl1pPr>
          </a:lstStyle>
          <a:p>
            <a:fld id="{537A12ED-F32A-47F0-AB5B-DA049A49CEC4}" type="slidenum">
              <a:rPr lang="en-ZA" smtClean="0"/>
              <a:pPr/>
              <a:t>‹#›</a:t>
            </a:fld>
            <a:endParaRPr lang="en-ZA" dirty="0"/>
          </a:p>
        </p:txBody>
      </p:sp>
    </p:spTree>
    <p:extLst>
      <p:ext uri="{BB962C8B-B14F-4D97-AF65-F5344CB8AC3E}">
        <p14:creationId xmlns:p14="http://schemas.microsoft.com/office/powerpoint/2010/main" val="675075207"/>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717788"/>
          </a:xfrm>
          <a:prstGeom prst="rect">
            <a:avLst/>
          </a:prstGeom>
        </p:spPr>
        <p:txBody>
          <a:bodyPr vert="horz" lIns="132746" tIns="66372" rIns="132746" bIns="66372" rtlCol="0"/>
          <a:lstStyle>
            <a:lvl1pPr algn="l">
              <a:defRPr sz="1700"/>
            </a:lvl1pPr>
          </a:lstStyle>
          <a:p>
            <a:endParaRPr lang="en-ZA" dirty="0"/>
          </a:p>
        </p:txBody>
      </p:sp>
      <p:sp>
        <p:nvSpPr>
          <p:cNvPr id="3" name="Date Placeholder 2"/>
          <p:cNvSpPr>
            <a:spLocks noGrp="1"/>
          </p:cNvSpPr>
          <p:nvPr>
            <p:ph type="dt" idx="1"/>
          </p:nvPr>
        </p:nvSpPr>
        <p:spPr>
          <a:xfrm>
            <a:off x="5622800" y="0"/>
            <a:ext cx="4301543" cy="717788"/>
          </a:xfrm>
          <a:prstGeom prst="rect">
            <a:avLst/>
          </a:prstGeom>
        </p:spPr>
        <p:txBody>
          <a:bodyPr vert="horz" lIns="132746" tIns="66372" rIns="132746" bIns="66372" rtlCol="0"/>
          <a:lstStyle>
            <a:lvl1pPr algn="r">
              <a:defRPr sz="1700"/>
            </a:lvl1pPr>
          </a:lstStyle>
          <a:p>
            <a:fld id="{2EB90656-425C-4BD6-8B59-937B71857D80}" type="datetimeFigureOut">
              <a:rPr lang="en-US" smtClean="0"/>
              <a:pPr/>
              <a:t>7/25/2022</a:t>
            </a:fld>
            <a:endParaRPr lang="en-ZA" dirty="0"/>
          </a:p>
        </p:txBody>
      </p:sp>
      <p:sp>
        <p:nvSpPr>
          <p:cNvPr id="4" name="Slide Image Placeholder 3"/>
          <p:cNvSpPr>
            <a:spLocks noGrp="1" noRot="1" noChangeAspect="1"/>
          </p:cNvSpPr>
          <p:nvPr>
            <p:ph type="sldImg" idx="2"/>
          </p:nvPr>
        </p:nvSpPr>
        <p:spPr>
          <a:xfrm>
            <a:off x="1373188" y="1076325"/>
            <a:ext cx="7180262" cy="5384800"/>
          </a:xfrm>
          <a:prstGeom prst="rect">
            <a:avLst/>
          </a:prstGeom>
          <a:noFill/>
          <a:ln w="12700">
            <a:solidFill>
              <a:prstClr val="black"/>
            </a:solidFill>
          </a:ln>
        </p:spPr>
        <p:txBody>
          <a:bodyPr vert="horz" lIns="132746" tIns="66372" rIns="132746" bIns="66372" rtlCol="0" anchor="ctr"/>
          <a:lstStyle/>
          <a:p>
            <a:endParaRPr lang="en-ZA" dirty="0"/>
          </a:p>
        </p:txBody>
      </p:sp>
      <p:sp>
        <p:nvSpPr>
          <p:cNvPr id="5" name="Notes Placeholder 4"/>
          <p:cNvSpPr>
            <a:spLocks noGrp="1"/>
          </p:cNvSpPr>
          <p:nvPr>
            <p:ph type="body" sz="quarter" idx="3"/>
          </p:nvPr>
        </p:nvSpPr>
        <p:spPr>
          <a:xfrm>
            <a:off x="992665" y="6818990"/>
            <a:ext cx="7941310" cy="6460093"/>
          </a:xfrm>
          <a:prstGeom prst="rect">
            <a:avLst/>
          </a:prstGeom>
        </p:spPr>
        <p:txBody>
          <a:bodyPr vert="horz" lIns="132746" tIns="66372" rIns="132746" bIns="663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13635483"/>
            <a:ext cx="4301543" cy="717788"/>
          </a:xfrm>
          <a:prstGeom prst="rect">
            <a:avLst/>
          </a:prstGeom>
        </p:spPr>
        <p:txBody>
          <a:bodyPr vert="horz" lIns="132746" tIns="66372" rIns="132746" bIns="66372" rtlCol="0" anchor="b"/>
          <a:lstStyle>
            <a:lvl1pPr algn="l">
              <a:defRPr sz="1700"/>
            </a:lvl1pPr>
          </a:lstStyle>
          <a:p>
            <a:endParaRPr lang="en-ZA" dirty="0"/>
          </a:p>
        </p:txBody>
      </p:sp>
      <p:sp>
        <p:nvSpPr>
          <p:cNvPr id="7" name="Slide Number Placeholder 6"/>
          <p:cNvSpPr>
            <a:spLocks noGrp="1"/>
          </p:cNvSpPr>
          <p:nvPr>
            <p:ph type="sldNum" sz="quarter" idx="5"/>
          </p:nvPr>
        </p:nvSpPr>
        <p:spPr>
          <a:xfrm>
            <a:off x="5622800" y="13635483"/>
            <a:ext cx="4301543" cy="717788"/>
          </a:xfrm>
          <a:prstGeom prst="rect">
            <a:avLst/>
          </a:prstGeom>
        </p:spPr>
        <p:txBody>
          <a:bodyPr vert="horz" lIns="132746" tIns="66372" rIns="132746" bIns="66372" rtlCol="0" anchor="b"/>
          <a:lstStyle>
            <a:lvl1pPr algn="r">
              <a:defRPr sz="1700"/>
            </a:lvl1pPr>
          </a:lstStyle>
          <a:p>
            <a:fld id="{BD4EA3F3-7F60-4372-AD96-0BFBCD79137E}" type="slidenum">
              <a:rPr lang="en-ZA" smtClean="0"/>
              <a:pPr/>
              <a:t>‹#›</a:t>
            </a:fld>
            <a:endParaRPr lang="en-ZA" dirty="0"/>
          </a:p>
        </p:txBody>
      </p:sp>
    </p:spTree>
    <p:extLst>
      <p:ext uri="{BB962C8B-B14F-4D97-AF65-F5344CB8AC3E}">
        <p14:creationId xmlns:p14="http://schemas.microsoft.com/office/powerpoint/2010/main" val="1625617173"/>
      </p:ext>
    </p:extLst>
  </p:cSld>
  <p:clrMap bg1="lt1" tx1="dk1" bg2="lt2" tx2="dk2" accent1="accent1" accent2="accent2" accent3="accent3" accent4="accent4" accent5="accent5" accent6="accent6" hlink="hlink" folHlink="folHlink"/>
  <p:hf hdr="0"/>
  <p:notesStyle>
    <a:lvl1pPr marL="0" algn="l" defTabSz="914290" rtl="0" eaLnBrk="1" latinLnBrk="0" hangingPunct="1">
      <a:defRPr sz="1200" kern="1200">
        <a:solidFill>
          <a:schemeClr val="tx1"/>
        </a:solidFill>
        <a:latin typeface="+mn-lt"/>
        <a:ea typeface="+mn-ea"/>
        <a:cs typeface="+mn-cs"/>
      </a:defRPr>
    </a:lvl1pPr>
    <a:lvl2pPr marL="457145" algn="l" defTabSz="914290" rtl="0" eaLnBrk="1" latinLnBrk="0" hangingPunct="1">
      <a:defRPr sz="1200" kern="1200">
        <a:solidFill>
          <a:schemeClr val="tx1"/>
        </a:solidFill>
        <a:latin typeface="+mn-lt"/>
        <a:ea typeface="+mn-ea"/>
        <a:cs typeface="+mn-cs"/>
      </a:defRPr>
    </a:lvl2pPr>
    <a:lvl3pPr marL="914290" algn="l" defTabSz="914290" rtl="0" eaLnBrk="1" latinLnBrk="0" hangingPunct="1">
      <a:defRPr sz="1200" kern="1200">
        <a:solidFill>
          <a:schemeClr val="tx1"/>
        </a:solidFill>
        <a:latin typeface="+mn-lt"/>
        <a:ea typeface="+mn-ea"/>
        <a:cs typeface="+mn-cs"/>
      </a:defRPr>
    </a:lvl3pPr>
    <a:lvl4pPr marL="1371435" algn="l" defTabSz="914290" rtl="0" eaLnBrk="1" latinLnBrk="0" hangingPunct="1">
      <a:defRPr sz="1200" kern="1200">
        <a:solidFill>
          <a:schemeClr val="tx1"/>
        </a:solidFill>
        <a:latin typeface="+mn-lt"/>
        <a:ea typeface="+mn-ea"/>
        <a:cs typeface="+mn-cs"/>
      </a:defRPr>
    </a:lvl4pPr>
    <a:lvl5pPr marL="1828581" algn="l" defTabSz="914290" rtl="0" eaLnBrk="1" latinLnBrk="0" hangingPunct="1">
      <a:defRPr sz="1200" kern="1200">
        <a:solidFill>
          <a:schemeClr val="tx1"/>
        </a:solidFill>
        <a:latin typeface="+mn-lt"/>
        <a:ea typeface="+mn-ea"/>
        <a:cs typeface="+mn-cs"/>
      </a:defRPr>
    </a:lvl5pPr>
    <a:lvl6pPr marL="2285726" algn="l" defTabSz="914290" rtl="0" eaLnBrk="1" latinLnBrk="0" hangingPunct="1">
      <a:defRPr sz="1200" kern="1200">
        <a:solidFill>
          <a:schemeClr val="tx1"/>
        </a:solidFill>
        <a:latin typeface="+mn-lt"/>
        <a:ea typeface="+mn-ea"/>
        <a:cs typeface="+mn-cs"/>
      </a:defRPr>
    </a:lvl6pPr>
    <a:lvl7pPr marL="2742871" algn="l" defTabSz="914290" rtl="0" eaLnBrk="1" latinLnBrk="0" hangingPunct="1">
      <a:defRPr sz="1200" kern="1200">
        <a:solidFill>
          <a:schemeClr val="tx1"/>
        </a:solidFill>
        <a:latin typeface="+mn-lt"/>
        <a:ea typeface="+mn-ea"/>
        <a:cs typeface="+mn-cs"/>
      </a:defRPr>
    </a:lvl7pPr>
    <a:lvl8pPr marL="3200016" algn="l" defTabSz="914290" rtl="0" eaLnBrk="1" latinLnBrk="0" hangingPunct="1">
      <a:defRPr sz="1200" kern="1200">
        <a:solidFill>
          <a:schemeClr val="tx1"/>
        </a:solidFill>
        <a:latin typeface="+mn-lt"/>
        <a:ea typeface="+mn-ea"/>
        <a:cs typeface="+mn-cs"/>
      </a:defRPr>
    </a:lvl8pPr>
    <a:lvl9pPr marL="3657161" algn="l" defTabSz="91429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en-ZA" altLang="en-US" dirty="0"/>
          </a:p>
        </p:txBody>
      </p:sp>
      <p:sp>
        <p:nvSpPr>
          <p:cNvPr id="112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2800">
                <a:solidFill>
                  <a:srgbClr val="000066"/>
                </a:solidFill>
                <a:latin typeface="Arial" panose="020B0604020202020204" pitchFamily="34" charset="0"/>
                <a:cs typeface="Arial" panose="020B0604020202020204" pitchFamily="34" charset="0"/>
              </a:defRPr>
            </a:lvl1pPr>
            <a:lvl2pPr marL="742950" indent="-285750" defTabSz="927100">
              <a:defRPr sz="2800">
                <a:solidFill>
                  <a:srgbClr val="000066"/>
                </a:solidFill>
                <a:latin typeface="Arial" panose="020B0604020202020204" pitchFamily="34" charset="0"/>
                <a:cs typeface="Arial" panose="020B0604020202020204" pitchFamily="34" charset="0"/>
              </a:defRPr>
            </a:lvl2pPr>
            <a:lvl3pPr marL="1143000" indent="-228600" defTabSz="927100">
              <a:defRPr sz="2800">
                <a:solidFill>
                  <a:srgbClr val="000066"/>
                </a:solidFill>
                <a:latin typeface="Arial" panose="020B0604020202020204" pitchFamily="34" charset="0"/>
                <a:cs typeface="Arial" panose="020B0604020202020204" pitchFamily="34" charset="0"/>
              </a:defRPr>
            </a:lvl3pPr>
            <a:lvl4pPr marL="1600200" indent="-228600" defTabSz="927100">
              <a:defRPr sz="2800">
                <a:solidFill>
                  <a:srgbClr val="000066"/>
                </a:solidFill>
                <a:latin typeface="Arial" panose="020B0604020202020204" pitchFamily="34" charset="0"/>
                <a:cs typeface="Arial" panose="020B0604020202020204" pitchFamily="34" charset="0"/>
              </a:defRPr>
            </a:lvl4pPr>
            <a:lvl5pPr marL="2057400" indent="-228600" defTabSz="927100">
              <a:defRPr sz="2800">
                <a:solidFill>
                  <a:srgbClr val="000066"/>
                </a:solidFill>
                <a:latin typeface="Arial" panose="020B0604020202020204" pitchFamily="34" charset="0"/>
                <a:cs typeface="Arial" panose="020B0604020202020204" pitchFamily="34" charset="0"/>
              </a:defRPr>
            </a:lvl5pPr>
            <a:lvl6pPr marL="2514600" indent="-228600" defTabSz="927100" eaLnBrk="0" fontAlgn="base" hangingPunct="0">
              <a:spcBef>
                <a:spcPct val="0"/>
              </a:spcBef>
              <a:spcAft>
                <a:spcPct val="0"/>
              </a:spcAft>
              <a:defRPr sz="2800">
                <a:solidFill>
                  <a:srgbClr val="000066"/>
                </a:solidFill>
                <a:latin typeface="Arial" panose="020B0604020202020204" pitchFamily="34" charset="0"/>
                <a:cs typeface="Arial" panose="020B0604020202020204" pitchFamily="34" charset="0"/>
              </a:defRPr>
            </a:lvl6pPr>
            <a:lvl7pPr marL="2971800" indent="-228600" defTabSz="927100" eaLnBrk="0" fontAlgn="base" hangingPunct="0">
              <a:spcBef>
                <a:spcPct val="0"/>
              </a:spcBef>
              <a:spcAft>
                <a:spcPct val="0"/>
              </a:spcAft>
              <a:defRPr sz="2800">
                <a:solidFill>
                  <a:srgbClr val="000066"/>
                </a:solidFill>
                <a:latin typeface="Arial" panose="020B0604020202020204" pitchFamily="34" charset="0"/>
                <a:cs typeface="Arial" panose="020B0604020202020204" pitchFamily="34" charset="0"/>
              </a:defRPr>
            </a:lvl7pPr>
            <a:lvl8pPr marL="3429000" indent="-228600" defTabSz="927100" eaLnBrk="0" fontAlgn="base" hangingPunct="0">
              <a:spcBef>
                <a:spcPct val="0"/>
              </a:spcBef>
              <a:spcAft>
                <a:spcPct val="0"/>
              </a:spcAft>
              <a:defRPr sz="2800">
                <a:solidFill>
                  <a:srgbClr val="000066"/>
                </a:solidFill>
                <a:latin typeface="Arial" panose="020B0604020202020204" pitchFamily="34" charset="0"/>
                <a:cs typeface="Arial" panose="020B0604020202020204" pitchFamily="34" charset="0"/>
              </a:defRPr>
            </a:lvl8pPr>
            <a:lvl9pPr marL="3886200" indent="-228600" defTabSz="927100" eaLnBrk="0" fontAlgn="base" hangingPunct="0">
              <a:spcBef>
                <a:spcPct val="0"/>
              </a:spcBef>
              <a:spcAft>
                <a:spcPct val="0"/>
              </a:spcAft>
              <a:defRPr sz="2800">
                <a:solidFill>
                  <a:srgbClr val="000066"/>
                </a:solidFill>
                <a:latin typeface="Arial" panose="020B0604020202020204" pitchFamily="34" charset="0"/>
                <a:cs typeface="Arial" panose="020B0604020202020204" pitchFamily="34" charset="0"/>
              </a:defRPr>
            </a:lvl9pPr>
          </a:lstStyle>
          <a:p>
            <a:r>
              <a:rPr lang="en-GB" altLang="en-US" sz="1200">
                <a:solidFill>
                  <a:schemeClr val="tx1"/>
                </a:solidFill>
              </a:rPr>
              <a:t>World Health Organization</a:t>
            </a:r>
          </a:p>
        </p:txBody>
      </p:sp>
      <p:sp>
        <p:nvSpPr>
          <p:cNvPr id="112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2800">
                <a:solidFill>
                  <a:srgbClr val="000066"/>
                </a:solidFill>
                <a:latin typeface="Arial" panose="020B0604020202020204" pitchFamily="34" charset="0"/>
                <a:cs typeface="Arial" panose="020B0604020202020204" pitchFamily="34" charset="0"/>
              </a:defRPr>
            </a:lvl1pPr>
            <a:lvl2pPr marL="742950" indent="-285750" defTabSz="927100">
              <a:defRPr sz="2800">
                <a:solidFill>
                  <a:srgbClr val="000066"/>
                </a:solidFill>
                <a:latin typeface="Arial" panose="020B0604020202020204" pitchFamily="34" charset="0"/>
                <a:cs typeface="Arial" panose="020B0604020202020204" pitchFamily="34" charset="0"/>
              </a:defRPr>
            </a:lvl2pPr>
            <a:lvl3pPr marL="1143000" indent="-228600" defTabSz="927100">
              <a:defRPr sz="2800">
                <a:solidFill>
                  <a:srgbClr val="000066"/>
                </a:solidFill>
                <a:latin typeface="Arial" panose="020B0604020202020204" pitchFamily="34" charset="0"/>
                <a:cs typeface="Arial" panose="020B0604020202020204" pitchFamily="34" charset="0"/>
              </a:defRPr>
            </a:lvl3pPr>
            <a:lvl4pPr marL="1600200" indent="-228600" defTabSz="927100">
              <a:defRPr sz="2800">
                <a:solidFill>
                  <a:srgbClr val="000066"/>
                </a:solidFill>
                <a:latin typeface="Arial" panose="020B0604020202020204" pitchFamily="34" charset="0"/>
                <a:cs typeface="Arial" panose="020B0604020202020204" pitchFamily="34" charset="0"/>
              </a:defRPr>
            </a:lvl4pPr>
            <a:lvl5pPr marL="2057400" indent="-228600" defTabSz="927100">
              <a:defRPr sz="2800">
                <a:solidFill>
                  <a:srgbClr val="000066"/>
                </a:solidFill>
                <a:latin typeface="Arial" panose="020B0604020202020204" pitchFamily="34" charset="0"/>
                <a:cs typeface="Arial" panose="020B0604020202020204" pitchFamily="34" charset="0"/>
              </a:defRPr>
            </a:lvl5pPr>
            <a:lvl6pPr marL="2514600" indent="-228600" defTabSz="927100" eaLnBrk="0" fontAlgn="base" hangingPunct="0">
              <a:spcBef>
                <a:spcPct val="0"/>
              </a:spcBef>
              <a:spcAft>
                <a:spcPct val="0"/>
              </a:spcAft>
              <a:defRPr sz="2800">
                <a:solidFill>
                  <a:srgbClr val="000066"/>
                </a:solidFill>
                <a:latin typeface="Arial" panose="020B0604020202020204" pitchFamily="34" charset="0"/>
                <a:cs typeface="Arial" panose="020B0604020202020204" pitchFamily="34" charset="0"/>
              </a:defRPr>
            </a:lvl6pPr>
            <a:lvl7pPr marL="2971800" indent="-228600" defTabSz="927100" eaLnBrk="0" fontAlgn="base" hangingPunct="0">
              <a:spcBef>
                <a:spcPct val="0"/>
              </a:spcBef>
              <a:spcAft>
                <a:spcPct val="0"/>
              </a:spcAft>
              <a:defRPr sz="2800">
                <a:solidFill>
                  <a:srgbClr val="000066"/>
                </a:solidFill>
                <a:latin typeface="Arial" panose="020B0604020202020204" pitchFamily="34" charset="0"/>
                <a:cs typeface="Arial" panose="020B0604020202020204" pitchFamily="34" charset="0"/>
              </a:defRPr>
            </a:lvl7pPr>
            <a:lvl8pPr marL="3429000" indent="-228600" defTabSz="927100" eaLnBrk="0" fontAlgn="base" hangingPunct="0">
              <a:spcBef>
                <a:spcPct val="0"/>
              </a:spcBef>
              <a:spcAft>
                <a:spcPct val="0"/>
              </a:spcAft>
              <a:defRPr sz="2800">
                <a:solidFill>
                  <a:srgbClr val="000066"/>
                </a:solidFill>
                <a:latin typeface="Arial" panose="020B0604020202020204" pitchFamily="34" charset="0"/>
                <a:cs typeface="Arial" panose="020B0604020202020204" pitchFamily="34" charset="0"/>
              </a:defRPr>
            </a:lvl8pPr>
            <a:lvl9pPr marL="3886200" indent="-228600" defTabSz="927100" eaLnBrk="0" fontAlgn="base" hangingPunct="0">
              <a:spcBef>
                <a:spcPct val="0"/>
              </a:spcBef>
              <a:spcAft>
                <a:spcPct val="0"/>
              </a:spcAft>
              <a:defRPr sz="2800">
                <a:solidFill>
                  <a:srgbClr val="000066"/>
                </a:solidFill>
                <a:latin typeface="Arial" panose="020B0604020202020204" pitchFamily="34" charset="0"/>
                <a:cs typeface="Arial" panose="020B0604020202020204" pitchFamily="34" charset="0"/>
              </a:defRPr>
            </a:lvl9pPr>
          </a:lstStyle>
          <a:p>
            <a:fld id="{D7620663-5141-4D64-9214-5EE20B01A596}" type="datetime3">
              <a:rPr lang="en-GB" altLang="en-US" sz="1200" smtClean="0">
                <a:solidFill>
                  <a:schemeClr val="tx1"/>
                </a:solidFill>
              </a:rPr>
              <a:pPr/>
              <a:t>25 July, 2022</a:t>
            </a:fld>
            <a:endParaRPr lang="en-GB" altLang="en-US" sz="1200">
              <a:solidFill>
                <a:schemeClr val="tx1"/>
              </a:solidFill>
            </a:endParaRPr>
          </a:p>
        </p:txBody>
      </p:sp>
      <p:sp>
        <p:nvSpPr>
          <p:cNvPr id="1127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2800">
                <a:solidFill>
                  <a:srgbClr val="000066"/>
                </a:solidFill>
                <a:latin typeface="Arial" panose="020B0604020202020204" pitchFamily="34" charset="0"/>
                <a:cs typeface="Arial" panose="020B0604020202020204" pitchFamily="34" charset="0"/>
              </a:defRPr>
            </a:lvl1pPr>
            <a:lvl2pPr marL="742950" indent="-285750" defTabSz="927100">
              <a:defRPr sz="2800">
                <a:solidFill>
                  <a:srgbClr val="000066"/>
                </a:solidFill>
                <a:latin typeface="Arial" panose="020B0604020202020204" pitchFamily="34" charset="0"/>
                <a:cs typeface="Arial" panose="020B0604020202020204" pitchFamily="34" charset="0"/>
              </a:defRPr>
            </a:lvl2pPr>
            <a:lvl3pPr marL="1143000" indent="-228600" defTabSz="927100">
              <a:defRPr sz="2800">
                <a:solidFill>
                  <a:srgbClr val="000066"/>
                </a:solidFill>
                <a:latin typeface="Arial" panose="020B0604020202020204" pitchFamily="34" charset="0"/>
                <a:cs typeface="Arial" panose="020B0604020202020204" pitchFamily="34" charset="0"/>
              </a:defRPr>
            </a:lvl3pPr>
            <a:lvl4pPr marL="1600200" indent="-228600" defTabSz="927100">
              <a:defRPr sz="2800">
                <a:solidFill>
                  <a:srgbClr val="000066"/>
                </a:solidFill>
                <a:latin typeface="Arial" panose="020B0604020202020204" pitchFamily="34" charset="0"/>
                <a:cs typeface="Arial" panose="020B0604020202020204" pitchFamily="34" charset="0"/>
              </a:defRPr>
            </a:lvl4pPr>
            <a:lvl5pPr marL="2057400" indent="-228600" defTabSz="927100">
              <a:defRPr sz="2800">
                <a:solidFill>
                  <a:srgbClr val="000066"/>
                </a:solidFill>
                <a:latin typeface="Arial" panose="020B0604020202020204" pitchFamily="34" charset="0"/>
                <a:cs typeface="Arial" panose="020B0604020202020204" pitchFamily="34" charset="0"/>
              </a:defRPr>
            </a:lvl5pPr>
            <a:lvl6pPr marL="2514600" indent="-228600" defTabSz="927100" eaLnBrk="0" fontAlgn="base" hangingPunct="0">
              <a:spcBef>
                <a:spcPct val="0"/>
              </a:spcBef>
              <a:spcAft>
                <a:spcPct val="0"/>
              </a:spcAft>
              <a:defRPr sz="2800">
                <a:solidFill>
                  <a:srgbClr val="000066"/>
                </a:solidFill>
                <a:latin typeface="Arial" panose="020B0604020202020204" pitchFamily="34" charset="0"/>
                <a:cs typeface="Arial" panose="020B0604020202020204" pitchFamily="34" charset="0"/>
              </a:defRPr>
            </a:lvl6pPr>
            <a:lvl7pPr marL="2971800" indent="-228600" defTabSz="927100" eaLnBrk="0" fontAlgn="base" hangingPunct="0">
              <a:spcBef>
                <a:spcPct val="0"/>
              </a:spcBef>
              <a:spcAft>
                <a:spcPct val="0"/>
              </a:spcAft>
              <a:defRPr sz="2800">
                <a:solidFill>
                  <a:srgbClr val="000066"/>
                </a:solidFill>
                <a:latin typeface="Arial" panose="020B0604020202020204" pitchFamily="34" charset="0"/>
                <a:cs typeface="Arial" panose="020B0604020202020204" pitchFamily="34" charset="0"/>
              </a:defRPr>
            </a:lvl7pPr>
            <a:lvl8pPr marL="3429000" indent="-228600" defTabSz="927100" eaLnBrk="0" fontAlgn="base" hangingPunct="0">
              <a:spcBef>
                <a:spcPct val="0"/>
              </a:spcBef>
              <a:spcAft>
                <a:spcPct val="0"/>
              </a:spcAft>
              <a:defRPr sz="2800">
                <a:solidFill>
                  <a:srgbClr val="000066"/>
                </a:solidFill>
                <a:latin typeface="Arial" panose="020B0604020202020204" pitchFamily="34" charset="0"/>
                <a:cs typeface="Arial" panose="020B0604020202020204" pitchFamily="34" charset="0"/>
              </a:defRPr>
            </a:lvl8pPr>
            <a:lvl9pPr marL="3886200" indent="-228600" defTabSz="927100" eaLnBrk="0" fontAlgn="base" hangingPunct="0">
              <a:spcBef>
                <a:spcPct val="0"/>
              </a:spcBef>
              <a:spcAft>
                <a:spcPct val="0"/>
              </a:spcAft>
              <a:defRPr sz="2800">
                <a:solidFill>
                  <a:srgbClr val="000066"/>
                </a:solidFill>
                <a:latin typeface="Arial" panose="020B0604020202020204" pitchFamily="34" charset="0"/>
                <a:cs typeface="Arial" panose="020B0604020202020204" pitchFamily="34" charset="0"/>
              </a:defRPr>
            </a:lvl9pPr>
          </a:lstStyle>
          <a:p>
            <a:fld id="{B2BDC818-3E34-4FDF-81E6-705030D55C9E}" type="slidenum">
              <a:rPr lang="en-GB" altLang="en-US" sz="1200" smtClean="0">
                <a:solidFill>
                  <a:schemeClr val="tx1"/>
                </a:solidFill>
              </a:rPr>
              <a:pPr/>
              <a:t>2</a:t>
            </a:fld>
            <a:endParaRPr lang="en-GB" altLang="en-US" sz="1200">
              <a:solidFill>
                <a:schemeClr val="tx1"/>
              </a:solidFill>
            </a:endParaRPr>
          </a:p>
        </p:txBody>
      </p:sp>
    </p:spTree>
    <p:extLst>
      <p:ext uri="{BB962C8B-B14F-4D97-AF65-F5344CB8AC3E}">
        <p14:creationId xmlns:p14="http://schemas.microsoft.com/office/powerpoint/2010/main" val="3286432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en-ZA" altLang="en-US" dirty="0"/>
          </a:p>
        </p:txBody>
      </p:sp>
      <p:sp>
        <p:nvSpPr>
          <p:cNvPr id="112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2800">
                <a:solidFill>
                  <a:srgbClr val="000066"/>
                </a:solidFill>
                <a:latin typeface="Arial" panose="020B0604020202020204" pitchFamily="34" charset="0"/>
                <a:cs typeface="Arial" panose="020B0604020202020204" pitchFamily="34" charset="0"/>
              </a:defRPr>
            </a:lvl1pPr>
            <a:lvl2pPr marL="742950" indent="-285750" defTabSz="927100">
              <a:defRPr sz="2800">
                <a:solidFill>
                  <a:srgbClr val="000066"/>
                </a:solidFill>
                <a:latin typeface="Arial" panose="020B0604020202020204" pitchFamily="34" charset="0"/>
                <a:cs typeface="Arial" panose="020B0604020202020204" pitchFamily="34" charset="0"/>
              </a:defRPr>
            </a:lvl2pPr>
            <a:lvl3pPr marL="1143000" indent="-228600" defTabSz="927100">
              <a:defRPr sz="2800">
                <a:solidFill>
                  <a:srgbClr val="000066"/>
                </a:solidFill>
                <a:latin typeface="Arial" panose="020B0604020202020204" pitchFamily="34" charset="0"/>
                <a:cs typeface="Arial" panose="020B0604020202020204" pitchFamily="34" charset="0"/>
              </a:defRPr>
            </a:lvl3pPr>
            <a:lvl4pPr marL="1600200" indent="-228600" defTabSz="927100">
              <a:defRPr sz="2800">
                <a:solidFill>
                  <a:srgbClr val="000066"/>
                </a:solidFill>
                <a:latin typeface="Arial" panose="020B0604020202020204" pitchFamily="34" charset="0"/>
                <a:cs typeface="Arial" panose="020B0604020202020204" pitchFamily="34" charset="0"/>
              </a:defRPr>
            </a:lvl4pPr>
            <a:lvl5pPr marL="2057400" indent="-228600" defTabSz="927100">
              <a:defRPr sz="2800">
                <a:solidFill>
                  <a:srgbClr val="000066"/>
                </a:solidFill>
                <a:latin typeface="Arial" panose="020B0604020202020204" pitchFamily="34" charset="0"/>
                <a:cs typeface="Arial" panose="020B0604020202020204" pitchFamily="34" charset="0"/>
              </a:defRPr>
            </a:lvl5pPr>
            <a:lvl6pPr marL="2514600" indent="-228600" defTabSz="927100" eaLnBrk="0" fontAlgn="base" hangingPunct="0">
              <a:spcBef>
                <a:spcPct val="0"/>
              </a:spcBef>
              <a:spcAft>
                <a:spcPct val="0"/>
              </a:spcAft>
              <a:defRPr sz="2800">
                <a:solidFill>
                  <a:srgbClr val="000066"/>
                </a:solidFill>
                <a:latin typeface="Arial" panose="020B0604020202020204" pitchFamily="34" charset="0"/>
                <a:cs typeface="Arial" panose="020B0604020202020204" pitchFamily="34" charset="0"/>
              </a:defRPr>
            </a:lvl6pPr>
            <a:lvl7pPr marL="2971800" indent="-228600" defTabSz="927100" eaLnBrk="0" fontAlgn="base" hangingPunct="0">
              <a:spcBef>
                <a:spcPct val="0"/>
              </a:spcBef>
              <a:spcAft>
                <a:spcPct val="0"/>
              </a:spcAft>
              <a:defRPr sz="2800">
                <a:solidFill>
                  <a:srgbClr val="000066"/>
                </a:solidFill>
                <a:latin typeface="Arial" panose="020B0604020202020204" pitchFamily="34" charset="0"/>
                <a:cs typeface="Arial" panose="020B0604020202020204" pitchFamily="34" charset="0"/>
              </a:defRPr>
            </a:lvl7pPr>
            <a:lvl8pPr marL="3429000" indent="-228600" defTabSz="927100" eaLnBrk="0" fontAlgn="base" hangingPunct="0">
              <a:spcBef>
                <a:spcPct val="0"/>
              </a:spcBef>
              <a:spcAft>
                <a:spcPct val="0"/>
              </a:spcAft>
              <a:defRPr sz="2800">
                <a:solidFill>
                  <a:srgbClr val="000066"/>
                </a:solidFill>
                <a:latin typeface="Arial" panose="020B0604020202020204" pitchFamily="34" charset="0"/>
                <a:cs typeface="Arial" panose="020B0604020202020204" pitchFamily="34" charset="0"/>
              </a:defRPr>
            </a:lvl8pPr>
            <a:lvl9pPr marL="3886200" indent="-228600" defTabSz="927100" eaLnBrk="0" fontAlgn="base" hangingPunct="0">
              <a:spcBef>
                <a:spcPct val="0"/>
              </a:spcBef>
              <a:spcAft>
                <a:spcPct val="0"/>
              </a:spcAft>
              <a:defRPr sz="2800">
                <a:solidFill>
                  <a:srgbClr val="000066"/>
                </a:solidFill>
                <a:latin typeface="Arial" panose="020B0604020202020204" pitchFamily="34" charset="0"/>
                <a:cs typeface="Arial" panose="020B0604020202020204" pitchFamily="34" charset="0"/>
              </a:defRPr>
            </a:lvl9pPr>
          </a:lstStyle>
          <a:p>
            <a:r>
              <a:rPr lang="en-GB" altLang="en-US" sz="1200">
                <a:solidFill>
                  <a:schemeClr val="tx1"/>
                </a:solidFill>
              </a:rPr>
              <a:t>World Health Organization</a:t>
            </a:r>
          </a:p>
        </p:txBody>
      </p:sp>
      <p:sp>
        <p:nvSpPr>
          <p:cNvPr id="112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2800">
                <a:solidFill>
                  <a:srgbClr val="000066"/>
                </a:solidFill>
                <a:latin typeface="Arial" panose="020B0604020202020204" pitchFamily="34" charset="0"/>
                <a:cs typeface="Arial" panose="020B0604020202020204" pitchFamily="34" charset="0"/>
              </a:defRPr>
            </a:lvl1pPr>
            <a:lvl2pPr marL="742950" indent="-285750" defTabSz="927100">
              <a:defRPr sz="2800">
                <a:solidFill>
                  <a:srgbClr val="000066"/>
                </a:solidFill>
                <a:latin typeface="Arial" panose="020B0604020202020204" pitchFamily="34" charset="0"/>
                <a:cs typeface="Arial" panose="020B0604020202020204" pitchFamily="34" charset="0"/>
              </a:defRPr>
            </a:lvl2pPr>
            <a:lvl3pPr marL="1143000" indent="-228600" defTabSz="927100">
              <a:defRPr sz="2800">
                <a:solidFill>
                  <a:srgbClr val="000066"/>
                </a:solidFill>
                <a:latin typeface="Arial" panose="020B0604020202020204" pitchFamily="34" charset="0"/>
                <a:cs typeface="Arial" panose="020B0604020202020204" pitchFamily="34" charset="0"/>
              </a:defRPr>
            </a:lvl3pPr>
            <a:lvl4pPr marL="1600200" indent="-228600" defTabSz="927100">
              <a:defRPr sz="2800">
                <a:solidFill>
                  <a:srgbClr val="000066"/>
                </a:solidFill>
                <a:latin typeface="Arial" panose="020B0604020202020204" pitchFamily="34" charset="0"/>
                <a:cs typeface="Arial" panose="020B0604020202020204" pitchFamily="34" charset="0"/>
              </a:defRPr>
            </a:lvl4pPr>
            <a:lvl5pPr marL="2057400" indent="-228600" defTabSz="927100">
              <a:defRPr sz="2800">
                <a:solidFill>
                  <a:srgbClr val="000066"/>
                </a:solidFill>
                <a:latin typeface="Arial" panose="020B0604020202020204" pitchFamily="34" charset="0"/>
                <a:cs typeface="Arial" panose="020B0604020202020204" pitchFamily="34" charset="0"/>
              </a:defRPr>
            </a:lvl5pPr>
            <a:lvl6pPr marL="2514600" indent="-228600" defTabSz="927100" eaLnBrk="0" fontAlgn="base" hangingPunct="0">
              <a:spcBef>
                <a:spcPct val="0"/>
              </a:spcBef>
              <a:spcAft>
                <a:spcPct val="0"/>
              </a:spcAft>
              <a:defRPr sz="2800">
                <a:solidFill>
                  <a:srgbClr val="000066"/>
                </a:solidFill>
                <a:latin typeface="Arial" panose="020B0604020202020204" pitchFamily="34" charset="0"/>
                <a:cs typeface="Arial" panose="020B0604020202020204" pitchFamily="34" charset="0"/>
              </a:defRPr>
            </a:lvl6pPr>
            <a:lvl7pPr marL="2971800" indent="-228600" defTabSz="927100" eaLnBrk="0" fontAlgn="base" hangingPunct="0">
              <a:spcBef>
                <a:spcPct val="0"/>
              </a:spcBef>
              <a:spcAft>
                <a:spcPct val="0"/>
              </a:spcAft>
              <a:defRPr sz="2800">
                <a:solidFill>
                  <a:srgbClr val="000066"/>
                </a:solidFill>
                <a:latin typeface="Arial" panose="020B0604020202020204" pitchFamily="34" charset="0"/>
                <a:cs typeface="Arial" panose="020B0604020202020204" pitchFamily="34" charset="0"/>
              </a:defRPr>
            </a:lvl7pPr>
            <a:lvl8pPr marL="3429000" indent="-228600" defTabSz="927100" eaLnBrk="0" fontAlgn="base" hangingPunct="0">
              <a:spcBef>
                <a:spcPct val="0"/>
              </a:spcBef>
              <a:spcAft>
                <a:spcPct val="0"/>
              </a:spcAft>
              <a:defRPr sz="2800">
                <a:solidFill>
                  <a:srgbClr val="000066"/>
                </a:solidFill>
                <a:latin typeface="Arial" panose="020B0604020202020204" pitchFamily="34" charset="0"/>
                <a:cs typeface="Arial" panose="020B0604020202020204" pitchFamily="34" charset="0"/>
              </a:defRPr>
            </a:lvl8pPr>
            <a:lvl9pPr marL="3886200" indent="-228600" defTabSz="927100" eaLnBrk="0" fontAlgn="base" hangingPunct="0">
              <a:spcBef>
                <a:spcPct val="0"/>
              </a:spcBef>
              <a:spcAft>
                <a:spcPct val="0"/>
              </a:spcAft>
              <a:defRPr sz="2800">
                <a:solidFill>
                  <a:srgbClr val="000066"/>
                </a:solidFill>
                <a:latin typeface="Arial" panose="020B0604020202020204" pitchFamily="34" charset="0"/>
                <a:cs typeface="Arial" panose="020B0604020202020204" pitchFamily="34" charset="0"/>
              </a:defRPr>
            </a:lvl9pPr>
          </a:lstStyle>
          <a:p>
            <a:fld id="{D7620663-5141-4D64-9214-5EE20B01A596}" type="datetime3">
              <a:rPr lang="en-GB" altLang="en-US" sz="1200" smtClean="0">
                <a:solidFill>
                  <a:schemeClr val="tx1"/>
                </a:solidFill>
              </a:rPr>
              <a:pPr/>
              <a:t>25 July, 2022</a:t>
            </a:fld>
            <a:endParaRPr lang="en-GB" altLang="en-US" sz="1200">
              <a:solidFill>
                <a:schemeClr val="tx1"/>
              </a:solidFill>
            </a:endParaRPr>
          </a:p>
        </p:txBody>
      </p:sp>
      <p:sp>
        <p:nvSpPr>
          <p:cNvPr id="1127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2800">
                <a:solidFill>
                  <a:srgbClr val="000066"/>
                </a:solidFill>
                <a:latin typeface="Arial" panose="020B0604020202020204" pitchFamily="34" charset="0"/>
                <a:cs typeface="Arial" panose="020B0604020202020204" pitchFamily="34" charset="0"/>
              </a:defRPr>
            </a:lvl1pPr>
            <a:lvl2pPr marL="742950" indent="-285750" defTabSz="927100">
              <a:defRPr sz="2800">
                <a:solidFill>
                  <a:srgbClr val="000066"/>
                </a:solidFill>
                <a:latin typeface="Arial" panose="020B0604020202020204" pitchFamily="34" charset="0"/>
                <a:cs typeface="Arial" panose="020B0604020202020204" pitchFamily="34" charset="0"/>
              </a:defRPr>
            </a:lvl2pPr>
            <a:lvl3pPr marL="1143000" indent="-228600" defTabSz="927100">
              <a:defRPr sz="2800">
                <a:solidFill>
                  <a:srgbClr val="000066"/>
                </a:solidFill>
                <a:latin typeface="Arial" panose="020B0604020202020204" pitchFamily="34" charset="0"/>
                <a:cs typeface="Arial" panose="020B0604020202020204" pitchFamily="34" charset="0"/>
              </a:defRPr>
            </a:lvl3pPr>
            <a:lvl4pPr marL="1600200" indent="-228600" defTabSz="927100">
              <a:defRPr sz="2800">
                <a:solidFill>
                  <a:srgbClr val="000066"/>
                </a:solidFill>
                <a:latin typeface="Arial" panose="020B0604020202020204" pitchFamily="34" charset="0"/>
                <a:cs typeface="Arial" panose="020B0604020202020204" pitchFamily="34" charset="0"/>
              </a:defRPr>
            </a:lvl4pPr>
            <a:lvl5pPr marL="2057400" indent="-228600" defTabSz="927100">
              <a:defRPr sz="2800">
                <a:solidFill>
                  <a:srgbClr val="000066"/>
                </a:solidFill>
                <a:latin typeface="Arial" panose="020B0604020202020204" pitchFamily="34" charset="0"/>
                <a:cs typeface="Arial" panose="020B0604020202020204" pitchFamily="34" charset="0"/>
              </a:defRPr>
            </a:lvl5pPr>
            <a:lvl6pPr marL="2514600" indent="-228600" defTabSz="927100" eaLnBrk="0" fontAlgn="base" hangingPunct="0">
              <a:spcBef>
                <a:spcPct val="0"/>
              </a:spcBef>
              <a:spcAft>
                <a:spcPct val="0"/>
              </a:spcAft>
              <a:defRPr sz="2800">
                <a:solidFill>
                  <a:srgbClr val="000066"/>
                </a:solidFill>
                <a:latin typeface="Arial" panose="020B0604020202020204" pitchFamily="34" charset="0"/>
                <a:cs typeface="Arial" panose="020B0604020202020204" pitchFamily="34" charset="0"/>
              </a:defRPr>
            </a:lvl6pPr>
            <a:lvl7pPr marL="2971800" indent="-228600" defTabSz="927100" eaLnBrk="0" fontAlgn="base" hangingPunct="0">
              <a:spcBef>
                <a:spcPct val="0"/>
              </a:spcBef>
              <a:spcAft>
                <a:spcPct val="0"/>
              </a:spcAft>
              <a:defRPr sz="2800">
                <a:solidFill>
                  <a:srgbClr val="000066"/>
                </a:solidFill>
                <a:latin typeface="Arial" panose="020B0604020202020204" pitchFamily="34" charset="0"/>
                <a:cs typeface="Arial" panose="020B0604020202020204" pitchFamily="34" charset="0"/>
              </a:defRPr>
            </a:lvl7pPr>
            <a:lvl8pPr marL="3429000" indent="-228600" defTabSz="927100" eaLnBrk="0" fontAlgn="base" hangingPunct="0">
              <a:spcBef>
                <a:spcPct val="0"/>
              </a:spcBef>
              <a:spcAft>
                <a:spcPct val="0"/>
              </a:spcAft>
              <a:defRPr sz="2800">
                <a:solidFill>
                  <a:srgbClr val="000066"/>
                </a:solidFill>
                <a:latin typeface="Arial" panose="020B0604020202020204" pitchFamily="34" charset="0"/>
                <a:cs typeface="Arial" panose="020B0604020202020204" pitchFamily="34" charset="0"/>
              </a:defRPr>
            </a:lvl8pPr>
            <a:lvl9pPr marL="3886200" indent="-228600" defTabSz="927100" eaLnBrk="0" fontAlgn="base" hangingPunct="0">
              <a:spcBef>
                <a:spcPct val="0"/>
              </a:spcBef>
              <a:spcAft>
                <a:spcPct val="0"/>
              </a:spcAft>
              <a:defRPr sz="2800">
                <a:solidFill>
                  <a:srgbClr val="000066"/>
                </a:solidFill>
                <a:latin typeface="Arial" panose="020B0604020202020204" pitchFamily="34" charset="0"/>
                <a:cs typeface="Arial" panose="020B0604020202020204" pitchFamily="34" charset="0"/>
              </a:defRPr>
            </a:lvl9pPr>
          </a:lstStyle>
          <a:p>
            <a:fld id="{B2BDC818-3E34-4FDF-81E6-705030D55C9E}" type="slidenum">
              <a:rPr lang="en-GB" altLang="en-US" sz="1200" smtClean="0">
                <a:solidFill>
                  <a:schemeClr val="tx1"/>
                </a:solidFill>
              </a:rPr>
              <a:pPr/>
              <a:t>3</a:t>
            </a:fld>
            <a:endParaRPr lang="en-GB" altLang="en-US" sz="1200">
              <a:solidFill>
                <a:schemeClr val="tx1"/>
              </a:solidFill>
            </a:endParaRPr>
          </a:p>
        </p:txBody>
      </p:sp>
    </p:spTree>
    <p:extLst>
      <p:ext uri="{BB962C8B-B14F-4D97-AF65-F5344CB8AC3E}">
        <p14:creationId xmlns:p14="http://schemas.microsoft.com/office/powerpoint/2010/main" val="3012271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en-ZA" altLang="en-US" dirty="0"/>
          </a:p>
        </p:txBody>
      </p:sp>
      <p:sp>
        <p:nvSpPr>
          <p:cNvPr id="112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2800">
                <a:solidFill>
                  <a:srgbClr val="000066"/>
                </a:solidFill>
                <a:latin typeface="Arial" panose="020B0604020202020204" pitchFamily="34" charset="0"/>
                <a:cs typeface="Arial" panose="020B0604020202020204" pitchFamily="34" charset="0"/>
              </a:defRPr>
            </a:lvl1pPr>
            <a:lvl2pPr marL="742950" indent="-285750" defTabSz="927100">
              <a:defRPr sz="2800">
                <a:solidFill>
                  <a:srgbClr val="000066"/>
                </a:solidFill>
                <a:latin typeface="Arial" panose="020B0604020202020204" pitchFamily="34" charset="0"/>
                <a:cs typeface="Arial" panose="020B0604020202020204" pitchFamily="34" charset="0"/>
              </a:defRPr>
            </a:lvl2pPr>
            <a:lvl3pPr marL="1143000" indent="-228600" defTabSz="927100">
              <a:defRPr sz="2800">
                <a:solidFill>
                  <a:srgbClr val="000066"/>
                </a:solidFill>
                <a:latin typeface="Arial" panose="020B0604020202020204" pitchFamily="34" charset="0"/>
                <a:cs typeface="Arial" panose="020B0604020202020204" pitchFamily="34" charset="0"/>
              </a:defRPr>
            </a:lvl3pPr>
            <a:lvl4pPr marL="1600200" indent="-228600" defTabSz="927100">
              <a:defRPr sz="2800">
                <a:solidFill>
                  <a:srgbClr val="000066"/>
                </a:solidFill>
                <a:latin typeface="Arial" panose="020B0604020202020204" pitchFamily="34" charset="0"/>
                <a:cs typeface="Arial" panose="020B0604020202020204" pitchFamily="34" charset="0"/>
              </a:defRPr>
            </a:lvl4pPr>
            <a:lvl5pPr marL="2057400" indent="-228600" defTabSz="927100">
              <a:defRPr sz="2800">
                <a:solidFill>
                  <a:srgbClr val="000066"/>
                </a:solidFill>
                <a:latin typeface="Arial" panose="020B0604020202020204" pitchFamily="34" charset="0"/>
                <a:cs typeface="Arial" panose="020B0604020202020204" pitchFamily="34" charset="0"/>
              </a:defRPr>
            </a:lvl5pPr>
            <a:lvl6pPr marL="2514600" indent="-228600" defTabSz="927100" eaLnBrk="0" fontAlgn="base" hangingPunct="0">
              <a:spcBef>
                <a:spcPct val="0"/>
              </a:spcBef>
              <a:spcAft>
                <a:spcPct val="0"/>
              </a:spcAft>
              <a:defRPr sz="2800">
                <a:solidFill>
                  <a:srgbClr val="000066"/>
                </a:solidFill>
                <a:latin typeface="Arial" panose="020B0604020202020204" pitchFamily="34" charset="0"/>
                <a:cs typeface="Arial" panose="020B0604020202020204" pitchFamily="34" charset="0"/>
              </a:defRPr>
            </a:lvl6pPr>
            <a:lvl7pPr marL="2971800" indent="-228600" defTabSz="927100" eaLnBrk="0" fontAlgn="base" hangingPunct="0">
              <a:spcBef>
                <a:spcPct val="0"/>
              </a:spcBef>
              <a:spcAft>
                <a:spcPct val="0"/>
              </a:spcAft>
              <a:defRPr sz="2800">
                <a:solidFill>
                  <a:srgbClr val="000066"/>
                </a:solidFill>
                <a:latin typeface="Arial" panose="020B0604020202020204" pitchFamily="34" charset="0"/>
                <a:cs typeface="Arial" panose="020B0604020202020204" pitchFamily="34" charset="0"/>
              </a:defRPr>
            </a:lvl7pPr>
            <a:lvl8pPr marL="3429000" indent="-228600" defTabSz="927100" eaLnBrk="0" fontAlgn="base" hangingPunct="0">
              <a:spcBef>
                <a:spcPct val="0"/>
              </a:spcBef>
              <a:spcAft>
                <a:spcPct val="0"/>
              </a:spcAft>
              <a:defRPr sz="2800">
                <a:solidFill>
                  <a:srgbClr val="000066"/>
                </a:solidFill>
                <a:latin typeface="Arial" panose="020B0604020202020204" pitchFamily="34" charset="0"/>
                <a:cs typeface="Arial" panose="020B0604020202020204" pitchFamily="34" charset="0"/>
              </a:defRPr>
            </a:lvl8pPr>
            <a:lvl9pPr marL="3886200" indent="-228600" defTabSz="927100" eaLnBrk="0" fontAlgn="base" hangingPunct="0">
              <a:spcBef>
                <a:spcPct val="0"/>
              </a:spcBef>
              <a:spcAft>
                <a:spcPct val="0"/>
              </a:spcAft>
              <a:defRPr sz="2800">
                <a:solidFill>
                  <a:srgbClr val="000066"/>
                </a:solidFill>
                <a:latin typeface="Arial" panose="020B0604020202020204" pitchFamily="34" charset="0"/>
                <a:cs typeface="Arial" panose="020B0604020202020204" pitchFamily="34" charset="0"/>
              </a:defRPr>
            </a:lvl9pPr>
          </a:lstStyle>
          <a:p>
            <a:r>
              <a:rPr lang="en-GB" altLang="en-US" sz="1200">
                <a:solidFill>
                  <a:schemeClr val="tx1"/>
                </a:solidFill>
              </a:rPr>
              <a:t>World Health Organization</a:t>
            </a:r>
          </a:p>
        </p:txBody>
      </p:sp>
      <p:sp>
        <p:nvSpPr>
          <p:cNvPr id="112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2800">
                <a:solidFill>
                  <a:srgbClr val="000066"/>
                </a:solidFill>
                <a:latin typeface="Arial" panose="020B0604020202020204" pitchFamily="34" charset="0"/>
                <a:cs typeface="Arial" panose="020B0604020202020204" pitchFamily="34" charset="0"/>
              </a:defRPr>
            </a:lvl1pPr>
            <a:lvl2pPr marL="742950" indent="-285750" defTabSz="927100">
              <a:defRPr sz="2800">
                <a:solidFill>
                  <a:srgbClr val="000066"/>
                </a:solidFill>
                <a:latin typeface="Arial" panose="020B0604020202020204" pitchFamily="34" charset="0"/>
                <a:cs typeface="Arial" panose="020B0604020202020204" pitchFamily="34" charset="0"/>
              </a:defRPr>
            </a:lvl2pPr>
            <a:lvl3pPr marL="1143000" indent="-228600" defTabSz="927100">
              <a:defRPr sz="2800">
                <a:solidFill>
                  <a:srgbClr val="000066"/>
                </a:solidFill>
                <a:latin typeface="Arial" panose="020B0604020202020204" pitchFamily="34" charset="0"/>
                <a:cs typeface="Arial" panose="020B0604020202020204" pitchFamily="34" charset="0"/>
              </a:defRPr>
            </a:lvl3pPr>
            <a:lvl4pPr marL="1600200" indent="-228600" defTabSz="927100">
              <a:defRPr sz="2800">
                <a:solidFill>
                  <a:srgbClr val="000066"/>
                </a:solidFill>
                <a:latin typeface="Arial" panose="020B0604020202020204" pitchFamily="34" charset="0"/>
                <a:cs typeface="Arial" panose="020B0604020202020204" pitchFamily="34" charset="0"/>
              </a:defRPr>
            </a:lvl4pPr>
            <a:lvl5pPr marL="2057400" indent="-228600" defTabSz="927100">
              <a:defRPr sz="2800">
                <a:solidFill>
                  <a:srgbClr val="000066"/>
                </a:solidFill>
                <a:latin typeface="Arial" panose="020B0604020202020204" pitchFamily="34" charset="0"/>
                <a:cs typeface="Arial" panose="020B0604020202020204" pitchFamily="34" charset="0"/>
              </a:defRPr>
            </a:lvl5pPr>
            <a:lvl6pPr marL="2514600" indent="-228600" defTabSz="927100" eaLnBrk="0" fontAlgn="base" hangingPunct="0">
              <a:spcBef>
                <a:spcPct val="0"/>
              </a:spcBef>
              <a:spcAft>
                <a:spcPct val="0"/>
              </a:spcAft>
              <a:defRPr sz="2800">
                <a:solidFill>
                  <a:srgbClr val="000066"/>
                </a:solidFill>
                <a:latin typeface="Arial" panose="020B0604020202020204" pitchFamily="34" charset="0"/>
                <a:cs typeface="Arial" panose="020B0604020202020204" pitchFamily="34" charset="0"/>
              </a:defRPr>
            </a:lvl6pPr>
            <a:lvl7pPr marL="2971800" indent="-228600" defTabSz="927100" eaLnBrk="0" fontAlgn="base" hangingPunct="0">
              <a:spcBef>
                <a:spcPct val="0"/>
              </a:spcBef>
              <a:spcAft>
                <a:spcPct val="0"/>
              </a:spcAft>
              <a:defRPr sz="2800">
                <a:solidFill>
                  <a:srgbClr val="000066"/>
                </a:solidFill>
                <a:latin typeface="Arial" panose="020B0604020202020204" pitchFamily="34" charset="0"/>
                <a:cs typeface="Arial" panose="020B0604020202020204" pitchFamily="34" charset="0"/>
              </a:defRPr>
            </a:lvl7pPr>
            <a:lvl8pPr marL="3429000" indent="-228600" defTabSz="927100" eaLnBrk="0" fontAlgn="base" hangingPunct="0">
              <a:spcBef>
                <a:spcPct val="0"/>
              </a:spcBef>
              <a:spcAft>
                <a:spcPct val="0"/>
              </a:spcAft>
              <a:defRPr sz="2800">
                <a:solidFill>
                  <a:srgbClr val="000066"/>
                </a:solidFill>
                <a:latin typeface="Arial" panose="020B0604020202020204" pitchFamily="34" charset="0"/>
                <a:cs typeface="Arial" panose="020B0604020202020204" pitchFamily="34" charset="0"/>
              </a:defRPr>
            </a:lvl8pPr>
            <a:lvl9pPr marL="3886200" indent="-228600" defTabSz="927100" eaLnBrk="0" fontAlgn="base" hangingPunct="0">
              <a:spcBef>
                <a:spcPct val="0"/>
              </a:spcBef>
              <a:spcAft>
                <a:spcPct val="0"/>
              </a:spcAft>
              <a:defRPr sz="2800">
                <a:solidFill>
                  <a:srgbClr val="000066"/>
                </a:solidFill>
                <a:latin typeface="Arial" panose="020B0604020202020204" pitchFamily="34" charset="0"/>
                <a:cs typeface="Arial" panose="020B0604020202020204" pitchFamily="34" charset="0"/>
              </a:defRPr>
            </a:lvl9pPr>
          </a:lstStyle>
          <a:p>
            <a:fld id="{D7620663-5141-4D64-9214-5EE20B01A596}" type="datetime3">
              <a:rPr lang="en-GB" altLang="en-US" sz="1200" smtClean="0">
                <a:solidFill>
                  <a:schemeClr val="tx1"/>
                </a:solidFill>
              </a:rPr>
              <a:pPr/>
              <a:t>25 July, 2022</a:t>
            </a:fld>
            <a:endParaRPr lang="en-GB" altLang="en-US" sz="1200">
              <a:solidFill>
                <a:schemeClr val="tx1"/>
              </a:solidFill>
            </a:endParaRPr>
          </a:p>
        </p:txBody>
      </p:sp>
      <p:sp>
        <p:nvSpPr>
          <p:cNvPr id="1127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2800">
                <a:solidFill>
                  <a:srgbClr val="000066"/>
                </a:solidFill>
                <a:latin typeface="Arial" panose="020B0604020202020204" pitchFamily="34" charset="0"/>
                <a:cs typeface="Arial" panose="020B0604020202020204" pitchFamily="34" charset="0"/>
              </a:defRPr>
            </a:lvl1pPr>
            <a:lvl2pPr marL="742950" indent="-285750" defTabSz="927100">
              <a:defRPr sz="2800">
                <a:solidFill>
                  <a:srgbClr val="000066"/>
                </a:solidFill>
                <a:latin typeface="Arial" panose="020B0604020202020204" pitchFamily="34" charset="0"/>
                <a:cs typeface="Arial" panose="020B0604020202020204" pitchFamily="34" charset="0"/>
              </a:defRPr>
            </a:lvl2pPr>
            <a:lvl3pPr marL="1143000" indent="-228600" defTabSz="927100">
              <a:defRPr sz="2800">
                <a:solidFill>
                  <a:srgbClr val="000066"/>
                </a:solidFill>
                <a:latin typeface="Arial" panose="020B0604020202020204" pitchFamily="34" charset="0"/>
                <a:cs typeface="Arial" panose="020B0604020202020204" pitchFamily="34" charset="0"/>
              </a:defRPr>
            </a:lvl3pPr>
            <a:lvl4pPr marL="1600200" indent="-228600" defTabSz="927100">
              <a:defRPr sz="2800">
                <a:solidFill>
                  <a:srgbClr val="000066"/>
                </a:solidFill>
                <a:latin typeface="Arial" panose="020B0604020202020204" pitchFamily="34" charset="0"/>
                <a:cs typeface="Arial" panose="020B0604020202020204" pitchFamily="34" charset="0"/>
              </a:defRPr>
            </a:lvl4pPr>
            <a:lvl5pPr marL="2057400" indent="-228600" defTabSz="927100">
              <a:defRPr sz="2800">
                <a:solidFill>
                  <a:srgbClr val="000066"/>
                </a:solidFill>
                <a:latin typeface="Arial" panose="020B0604020202020204" pitchFamily="34" charset="0"/>
                <a:cs typeface="Arial" panose="020B0604020202020204" pitchFamily="34" charset="0"/>
              </a:defRPr>
            </a:lvl5pPr>
            <a:lvl6pPr marL="2514600" indent="-228600" defTabSz="927100" eaLnBrk="0" fontAlgn="base" hangingPunct="0">
              <a:spcBef>
                <a:spcPct val="0"/>
              </a:spcBef>
              <a:spcAft>
                <a:spcPct val="0"/>
              </a:spcAft>
              <a:defRPr sz="2800">
                <a:solidFill>
                  <a:srgbClr val="000066"/>
                </a:solidFill>
                <a:latin typeface="Arial" panose="020B0604020202020204" pitchFamily="34" charset="0"/>
                <a:cs typeface="Arial" panose="020B0604020202020204" pitchFamily="34" charset="0"/>
              </a:defRPr>
            </a:lvl6pPr>
            <a:lvl7pPr marL="2971800" indent="-228600" defTabSz="927100" eaLnBrk="0" fontAlgn="base" hangingPunct="0">
              <a:spcBef>
                <a:spcPct val="0"/>
              </a:spcBef>
              <a:spcAft>
                <a:spcPct val="0"/>
              </a:spcAft>
              <a:defRPr sz="2800">
                <a:solidFill>
                  <a:srgbClr val="000066"/>
                </a:solidFill>
                <a:latin typeface="Arial" panose="020B0604020202020204" pitchFamily="34" charset="0"/>
                <a:cs typeface="Arial" panose="020B0604020202020204" pitchFamily="34" charset="0"/>
              </a:defRPr>
            </a:lvl7pPr>
            <a:lvl8pPr marL="3429000" indent="-228600" defTabSz="927100" eaLnBrk="0" fontAlgn="base" hangingPunct="0">
              <a:spcBef>
                <a:spcPct val="0"/>
              </a:spcBef>
              <a:spcAft>
                <a:spcPct val="0"/>
              </a:spcAft>
              <a:defRPr sz="2800">
                <a:solidFill>
                  <a:srgbClr val="000066"/>
                </a:solidFill>
                <a:latin typeface="Arial" panose="020B0604020202020204" pitchFamily="34" charset="0"/>
                <a:cs typeface="Arial" panose="020B0604020202020204" pitchFamily="34" charset="0"/>
              </a:defRPr>
            </a:lvl8pPr>
            <a:lvl9pPr marL="3886200" indent="-228600" defTabSz="927100" eaLnBrk="0" fontAlgn="base" hangingPunct="0">
              <a:spcBef>
                <a:spcPct val="0"/>
              </a:spcBef>
              <a:spcAft>
                <a:spcPct val="0"/>
              </a:spcAft>
              <a:defRPr sz="2800">
                <a:solidFill>
                  <a:srgbClr val="000066"/>
                </a:solidFill>
                <a:latin typeface="Arial" panose="020B0604020202020204" pitchFamily="34" charset="0"/>
                <a:cs typeface="Arial" panose="020B0604020202020204" pitchFamily="34" charset="0"/>
              </a:defRPr>
            </a:lvl9pPr>
          </a:lstStyle>
          <a:p>
            <a:fld id="{B2BDC818-3E34-4FDF-81E6-705030D55C9E}" type="slidenum">
              <a:rPr lang="en-GB" altLang="en-US" sz="1200" smtClean="0">
                <a:solidFill>
                  <a:schemeClr val="tx1"/>
                </a:solidFill>
              </a:rPr>
              <a:pPr/>
              <a:t>4</a:t>
            </a:fld>
            <a:endParaRPr lang="en-GB" altLang="en-US" sz="1200">
              <a:solidFill>
                <a:schemeClr val="tx1"/>
              </a:solidFill>
            </a:endParaRPr>
          </a:p>
        </p:txBody>
      </p:sp>
    </p:spTree>
    <p:extLst>
      <p:ext uri="{BB962C8B-B14F-4D97-AF65-F5344CB8AC3E}">
        <p14:creationId xmlns:p14="http://schemas.microsoft.com/office/powerpoint/2010/main" val="923546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lnSpc>
                <a:spcPct val="130000"/>
              </a:lnSpc>
              <a:spcBef>
                <a:spcPct val="0"/>
              </a:spcBef>
            </a:pPr>
            <a:r>
              <a:rPr lang="en-US" sz="1000" dirty="0">
                <a:latin typeface="Century Gothic" pitchFamily="-107" charset="0"/>
                <a:ea typeface="ＭＳ Ｐゴシック" pitchFamily="-107" charset="-128"/>
              </a:rPr>
              <a:t>Another key area around our strategy is making all parties involved in this process understand that it is not a once off event.</a:t>
            </a:r>
          </a:p>
          <a:p>
            <a:pPr eaLnBrk="1" hangingPunct="1">
              <a:lnSpc>
                <a:spcPct val="130000"/>
              </a:lnSpc>
              <a:spcBef>
                <a:spcPct val="0"/>
              </a:spcBef>
            </a:pPr>
            <a:endParaRPr lang="en-US" sz="1000" dirty="0">
              <a:latin typeface="Century Gothic" pitchFamily="-107" charset="0"/>
              <a:ea typeface="ＭＳ Ｐゴシック" pitchFamily="-107" charset="-128"/>
            </a:endParaRPr>
          </a:p>
          <a:p>
            <a:pPr eaLnBrk="1" hangingPunct="1">
              <a:lnSpc>
                <a:spcPct val="130000"/>
              </a:lnSpc>
              <a:spcBef>
                <a:spcPct val="0"/>
              </a:spcBef>
            </a:pPr>
            <a:r>
              <a:rPr lang="en-US" sz="1000" dirty="0">
                <a:latin typeface="Century Gothic" pitchFamily="-107" charset="0"/>
                <a:ea typeface="ＭＳ Ｐゴシック" pitchFamily="-107" charset="-128"/>
              </a:rPr>
              <a:t>Looking at this picture, one can see that disclosing a child’s HIV status to them is a journey. It is a journey on a long road that the counselor, caregiver and child go on together.</a:t>
            </a:r>
          </a:p>
          <a:p>
            <a:pPr eaLnBrk="1" hangingPunct="1">
              <a:lnSpc>
                <a:spcPct val="130000"/>
              </a:lnSpc>
              <a:spcBef>
                <a:spcPct val="0"/>
              </a:spcBef>
            </a:pPr>
            <a:r>
              <a:rPr lang="en-US" sz="1000" dirty="0">
                <a:latin typeface="Century Gothic" pitchFamily="-107" charset="0"/>
                <a:ea typeface="ＭＳ Ｐゴシック" pitchFamily="-107" charset="-128"/>
              </a:rPr>
              <a:t> </a:t>
            </a:r>
          </a:p>
          <a:p>
            <a:pPr eaLnBrk="1" hangingPunct="1">
              <a:lnSpc>
                <a:spcPct val="130000"/>
              </a:lnSpc>
              <a:spcBef>
                <a:spcPct val="0"/>
              </a:spcBef>
            </a:pPr>
            <a:r>
              <a:rPr lang="en-US" sz="1000" dirty="0">
                <a:latin typeface="Century Gothic" pitchFamily="-107" charset="0"/>
                <a:ea typeface="ＭＳ Ｐゴシック" pitchFamily="-107" charset="-128"/>
              </a:rPr>
              <a:t>This journey has a beginning or starting point and an end or destination.</a:t>
            </a:r>
          </a:p>
          <a:p>
            <a:pPr eaLnBrk="1" hangingPunct="1">
              <a:lnSpc>
                <a:spcPct val="130000"/>
              </a:lnSpc>
              <a:spcBef>
                <a:spcPct val="0"/>
              </a:spcBef>
            </a:pPr>
            <a:r>
              <a:rPr lang="en-US" sz="1000" dirty="0">
                <a:latin typeface="Century Gothic" pitchFamily="-107" charset="0"/>
                <a:ea typeface="ＭＳ Ｐゴシック" pitchFamily="-107" charset="-128"/>
              </a:rPr>
              <a:t> </a:t>
            </a:r>
          </a:p>
          <a:p>
            <a:pPr eaLnBrk="1" hangingPunct="1">
              <a:lnSpc>
                <a:spcPct val="130000"/>
              </a:lnSpc>
              <a:spcBef>
                <a:spcPct val="0"/>
              </a:spcBef>
            </a:pPr>
            <a:r>
              <a:rPr lang="en-US" sz="1000" dirty="0">
                <a:latin typeface="Century Gothic" pitchFamily="-107" charset="0"/>
                <a:ea typeface="ＭＳ Ｐゴシック" pitchFamily="-107" charset="-128"/>
              </a:rPr>
              <a:t>Along this road, in between the beginning and the end, it can be seen as the process of disclosure that takes place, which may start at the beginning with no disclosure, </a:t>
            </a:r>
            <a:r>
              <a:rPr lang="en-US" sz="1000" dirty="0">
                <a:latin typeface="Century Gothic" pitchFamily="-107" charset="0"/>
                <a:ea typeface="ＭＳ Ｐゴシック" pitchFamily="-107" charset="-128"/>
                <a:sym typeface="Wingdings" pitchFamily="-107" charset="2"/>
              </a:rPr>
              <a:t>to the middle with partial disclosure, to the end with full disclosure.</a:t>
            </a:r>
          </a:p>
          <a:p>
            <a:pPr eaLnBrk="1" hangingPunct="1">
              <a:lnSpc>
                <a:spcPct val="130000"/>
              </a:lnSpc>
              <a:spcBef>
                <a:spcPct val="0"/>
              </a:spcBef>
            </a:pPr>
            <a:r>
              <a:rPr lang="en-US" sz="1000" dirty="0">
                <a:latin typeface="Century Gothic" pitchFamily="-107" charset="0"/>
                <a:ea typeface="ＭＳ Ｐゴシック" pitchFamily="-107" charset="-128"/>
                <a:sym typeface="Wingdings" pitchFamily="-107" charset="2"/>
              </a:rPr>
              <a:t>  </a:t>
            </a:r>
          </a:p>
          <a:p>
            <a:pPr eaLnBrk="1" hangingPunct="1">
              <a:lnSpc>
                <a:spcPct val="130000"/>
              </a:lnSpc>
              <a:spcBef>
                <a:spcPct val="0"/>
              </a:spcBef>
            </a:pPr>
            <a:r>
              <a:rPr lang="en-US" sz="1000" dirty="0">
                <a:latin typeface="Century Gothic" pitchFamily="-107" charset="0"/>
                <a:ea typeface="ＭＳ Ｐゴシック" pitchFamily="-107" charset="-128"/>
                <a:sym typeface="Wingdings" pitchFamily="-107" charset="2"/>
              </a:rPr>
              <a:t>The way that the caregiver and child get from the beginning to the end is dependable on the mode of transport, a vehicle which is the counseling process that is driven by the counselor themselves.</a:t>
            </a:r>
          </a:p>
          <a:p>
            <a:pPr eaLnBrk="1" hangingPunct="1">
              <a:lnSpc>
                <a:spcPct val="130000"/>
              </a:lnSpc>
              <a:spcBef>
                <a:spcPct val="0"/>
              </a:spcBef>
            </a:pPr>
            <a:endParaRPr lang="en-US" sz="1000" dirty="0">
              <a:latin typeface="Century Gothic" pitchFamily="-107" charset="0"/>
              <a:ea typeface="ＭＳ Ｐゴシック" pitchFamily="-107" charset="-128"/>
              <a:sym typeface="Wingdings" pitchFamily="-107" charset="2"/>
            </a:endParaRPr>
          </a:p>
          <a:p>
            <a:pPr eaLnBrk="1" hangingPunct="1">
              <a:lnSpc>
                <a:spcPct val="130000"/>
              </a:lnSpc>
              <a:spcBef>
                <a:spcPct val="0"/>
              </a:spcBef>
            </a:pPr>
            <a:r>
              <a:rPr lang="en-US" sz="1000" dirty="0">
                <a:latin typeface="Century Gothic" pitchFamily="-107" charset="0"/>
                <a:ea typeface="ＭＳ Ｐゴシック" pitchFamily="-107" charset="-128"/>
              </a:rPr>
              <a:t>Along this road you are traveling, you will have to deal with a caregiver who is busy moving through the different stages of the </a:t>
            </a:r>
            <a:r>
              <a:rPr lang="en-US" sz="1000" dirty="0" err="1">
                <a:latin typeface="Century Gothic" pitchFamily="-107" charset="0"/>
                <a:ea typeface="ＭＳ Ｐゴシック" pitchFamily="-107" charset="-128"/>
              </a:rPr>
              <a:t>Behaviour</a:t>
            </a:r>
            <a:r>
              <a:rPr lang="en-US" sz="1000" dirty="0">
                <a:latin typeface="Century Gothic" pitchFamily="-107" charset="0"/>
                <a:ea typeface="ＭＳ Ｐゴシック" pitchFamily="-107" charset="-128"/>
              </a:rPr>
              <a:t> Change Model as they contemplate disclosure to their child.</a:t>
            </a:r>
          </a:p>
        </p:txBody>
      </p:sp>
      <p:sp>
        <p:nvSpPr>
          <p:cNvPr id="202756" name="Slide Number Placeholder 3"/>
          <p:cNvSpPr>
            <a:spLocks noGrp="1"/>
          </p:cNvSpPr>
          <p:nvPr>
            <p:ph type="sldNum" sz="quarter" idx="5"/>
          </p:nvPr>
        </p:nvSpPr>
        <p:spPr bwMode="auto">
          <a:noFill/>
          <a:ln>
            <a:miter lim="800000"/>
            <a:headEnd/>
            <a:tailEnd/>
          </a:ln>
        </p:spPr>
        <p:txBody>
          <a:bodyPr/>
          <a:lstStyle/>
          <a:p>
            <a:fld id="{8EC1B1FA-E1FC-4B43-BAD4-0342407E05D5}" type="slidenum">
              <a:rPr lang="en-US"/>
              <a:pPr/>
              <a:t>8</a:t>
            </a:fld>
            <a:endParaRPr lang="en-US"/>
          </a:p>
        </p:txBody>
      </p:sp>
    </p:spTree>
    <p:extLst>
      <p:ext uri="{BB962C8B-B14F-4D97-AF65-F5344CB8AC3E}">
        <p14:creationId xmlns:p14="http://schemas.microsoft.com/office/powerpoint/2010/main" val="340187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fld id="{A98D3CE6-F62F-4C53-8811-5B618DEAE252}" type="datetime1">
              <a:rPr lang="en-US" smtClean="0"/>
              <a:t>7/25/2022</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D4EA3F3-7F60-4372-AD96-0BFBCD79137E}" type="slidenum">
              <a:rPr lang="en-ZA" smtClean="0"/>
              <a:pPr/>
              <a:t>57</a:t>
            </a:fld>
            <a:endParaRPr lang="en-ZA" dirty="0"/>
          </a:p>
        </p:txBody>
      </p:sp>
    </p:spTree>
    <p:extLst>
      <p:ext uri="{BB962C8B-B14F-4D97-AF65-F5344CB8AC3E}">
        <p14:creationId xmlns:p14="http://schemas.microsoft.com/office/powerpoint/2010/main" val="1189191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a:ln/>
        </p:spPr>
      </p:sp>
      <p:sp>
        <p:nvSpPr>
          <p:cNvPr id="256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en-ZA" altLang="en-US" dirty="0"/>
          </a:p>
        </p:txBody>
      </p:sp>
      <p:sp>
        <p:nvSpPr>
          <p:cNvPr id="25600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2800">
                <a:solidFill>
                  <a:srgbClr val="000066"/>
                </a:solidFill>
                <a:latin typeface="Arial" panose="020B0604020202020204" pitchFamily="34" charset="0"/>
                <a:cs typeface="Arial" panose="020B0604020202020204" pitchFamily="34" charset="0"/>
              </a:defRPr>
            </a:lvl1pPr>
            <a:lvl2pPr marL="742950" indent="-285750" defTabSz="927100">
              <a:defRPr sz="2800">
                <a:solidFill>
                  <a:srgbClr val="000066"/>
                </a:solidFill>
                <a:latin typeface="Arial" panose="020B0604020202020204" pitchFamily="34" charset="0"/>
                <a:cs typeface="Arial" panose="020B0604020202020204" pitchFamily="34" charset="0"/>
              </a:defRPr>
            </a:lvl2pPr>
            <a:lvl3pPr marL="1143000" indent="-228600" defTabSz="927100">
              <a:defRPr sz="2800">
                <a:solidFill>
                  <a:srgbClr val="000066"/>
                </a:solidFill>
                <a:latin typeface="Arial" panose="020B0604020202020204" pitchFamily="34" charset="0"/>
                <a:cs typeface="Arial" panose="020B0604020202020204" pitchFamily="34" charset="0"/>
              </a:defRPr>
            </a:lvl3pPr>
            <a:lvl4pPr marL="1600200" indent="-228600" defTabSz="927100">
              <a:defRPr sz="2800">
                <a:solidFill>
                  <a:srgbClr val="000066"/>
                </a:solidFill>
                <a:latin typeface="Arial" panose="020B0604020202020204" pitchFamily="34" charset="0"/>
                <a:cs typeface="Arial" panose="020B0604020202020204" pitchFamily="34" charset="0"/>
              </a:defRPr>
            </a:lvl4pPr>
            <a:lvl5pPr marL="2057400" indent="-228600" defTabSz="927100">
              <a:defRPr sz="2800">
                <a:solidFill>
                  <a:srgbClr val="000066"/>
                </a:solidFill>
                <a:latin typeface="Arial" panose="020B0604020202020204" pitchFamily="34" charset="0"/>
                <a:cs typeface="Arial" panose="020B0604020202020204" pitchFamily="34" charset="0"/>
              </a:defRPr>
            </a:lvl5pPr>
            <a:lvl6pPr marL="2514600" indent="-228600" defTabSz="927100" eaLnBrk="0" fontAlgn="base" hangingPunct="0">
              <a:spcBef>
                <a:spcPct val="0"/>
              </a:spcBef>
              <a:spcAft>
                <a:spcPct val="0"/>
              </a:spcAft>
              <a:defRPr sz="2800">
                <a:solidFill>
                  <a:srgbClr val="000066"/>
                </a:solidFill>
                <a:latin typeface="Arial" panose="020B0604020202020204" pitchFamily="34" charset="0"/>
                <a:cs typeface="Arial" panose="020B0604020202020204" pitchFamily="34" charset="0"/>
              </a:defRPr>
            </a:lvl6pPr>
            <a:lvl7pPr marL="2971800" indent="-228600" defTabSz="927100" eaLnBrk="0" fontAlgn="base" hangingPunct="0">
              <a:spcBef>
                <a:spcPct val="0"/>
              </a:spcBef>
              <a:spcAft>
                <a:spcPct val="0"/>
              </a:spcAft>
              <a:defRPr sz="2800">
                <a:solidFill>
                  <a:srgbClr val="000066"/>
                </a:solidFill>
                <a:latin typeface="Arial" panose="020B0604020202020204" pitchFamily="34" charset="0"/>
                <a:cs typeface="Arial" panose="020B0604020202020204" pitchFamily="34" charset="0"/>
              </a:defRPr>
            </a:lvl7pPr>
            <a:lvl8pPr marL="3429000" indent="-228600" defTabSz="927100" eaLnBrk="0" fontAlgn="base" hangingPunct="0">
              <a:spcBef>
                <a:spcPct val="0"/>
              </a:spcBef>
              <a:spcAft>
                <a:spcPct val="0"/>
              </a:spcAft>
              <a:defRPr sz="2800">
                <a:solidFill>
                  <a:srgbClr val="000066"/>
                </a:solidFill>
                <a:latin typeface="Arial" panose="020B0604020202020204" pitchFamily="34" charset="0"/>
                <a:cs typeface="Arial" panose="020B0604020202020204" pitchFamily="34" charset="0"/>
              </a:defRPr>
            </a:lvl8pPr>
            <a:lvl9pPr marL="3886200" indent="-228600" defTabSz="927100" eaLnBrk="0" fontAlgn="base" hangingPunct="0">
              <a:spcBef>
                <a:spcPct val="0"/>
              </a:spcBef>
              <a:spcAft>
                <a:spcPct val="0"/>
              </a:spcAft>
              <a:defRPr sz="2800">
                <a:solidFill>
                  <a:srgbClr val="000066"/>
                </a:solidFill>
                <a:latin typeface="Arial" panose="020B0604020202020204" pitchFamily="34" charset="0"/>
                <a:cs typeface="Arial" panose="020B0604020202020204" pitchFamily="34" charset="0"/>
              </a:defRPr>
            </a:lvl9pPr>
          </a:lstStyle>
          <a:p>
            <a:r>
              <a:rPr lang="en-GB" altLang="en-US" sz="1200">
                <a:solidFill>
                  <a:schemeClr val="tx1"/>
                </a:solidFill>
              </a:rPr>
              <a:t>World Health Organization</a:t>
            </a:r>
          </a:p>
        </p:txBody>
      </p:sp>
      <p:sp>
        <p:nvSpPr>
          <p:cNvPr id="25600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2800">
                <a:solidFill>
                  <a:srgbClr val="000066"/>
                </a:solidFill>
                <a:latin typeface="Arial" panose="020B0604020202020204" pitchFamily="34" charset="0"/>
                <a:cs typeface="Arial" panose="020B0604020202020204" pitchFamily="34" charset="0"/>
              </a:defRPr>
            </a:lvl1pPr>
            <a:lvl2pPr marL="742950" indent="-285750" defTabSz="927100">
              <a:defRPr sz="2800">
                <a:solidFill>
                  <a:srgbClr val="000066"/>
                </a:solidFill>
                <a:latin typeface="Arial" panose="020B0604020202020204" pitchFamily="34" charset="0"/>
                <a:cs typeface="Arial" panose="020B0604020202020204" pitchFamily="34" charset="0"/>
              </a:defRPr>
            </a:lvl2pPr>
            <a:lvl3pPr marL="1143000" indent="-228600" defTabSz="927100">
              <a:defRPr sz="2800">
                <a:solidFill>
                  <a:srgbClr val="000066"/>
                </a:solidFill>
                <a:latin typeface="Arial" panose="020B0604020202020204" pitchFamily="34" charset="0"/>
                <a:cs typeface="Arial" panose="020B0604020202020204" pitchFamily="34" charset="0"/>
              </a:defRPr>
            </a:lvl3pPr>
            <a:lvl4pPr marL="1600200" indent="-228600" defTabSz="927100">
              <a:defRPr sz="2800">
                <a:solidFill>
                  <a:srgbClr val="000066"/>
                </a:solidFill>
                <a:latin typeface="Arial" panose="020B0604020202020204" pitchFamily="34" charset="0"/>
                <a:cs typeface="Arial" panose="020B0604020202020204" pitchFamily="34" charset="0"/>
              </a:defRPr>
            </a:lvl4pPr>
            <a:lvl5pPr marL="2057400" indent="-228600" defTabSz="927100">
              <a:defRPr sz="2800">
                <a:solidFill>
                  <a:srgbClr val="000066"/>
                </a:solidFill>
                <a:latin typeface="Arial" panose="020B0604020202020204" pitchFamily="34" charset="0"/>
                <a:cs typeface="Arial" panose="020B0604020202020204" pitchFamily="34" charset="0"/>
              </a:defRPr>
            </a:lvl5pPr>
            <a:lvl6pPr marL="2514600" indent="-228600" defTabSz="927100" eaLnBrk="0" fontAlgn="base" hangingPunct="0">
              <a:spcBef>
                <a:spcPct val="0"/>
              </a:spcBef>
              <a:spcAft>
                <a:spcPct val="0"/>
              </a:spcAft>
              <a:defRPr sz="2800">
                <a:solidFill>
                  <a:srgbClr val="000066"/>
                </a:solidFill>
                <a:latin typeface="Arial" panose="020B0604020202020204" pitchFamily="34" charset="0"/>
                <a:cs typeface="Arial" panose="020B0604020202020204" pitchFamily="34" charset="0"/>
              </a:defRPr>
            </a:lvl6pPr>
            <a:lvl7pPr marL="2971800" indent="-228600" defTabSz="927100" eaLnBrk="0" fontAlgn="base" hangingPunct="0">
              <a:spcBef>
                <a:spcPct val="0"/>
              </a:spcBef>
              <a:spcAft>
                <a:spcPct val="0"/>
              </a:spcAft>
              <a:defRPr sz="2800">
                <a:solidFill>
                  <a:srgbClr val="000066"/>
                </a:solidFill>
                <a:latin typeface="Arial" panose="020B0604020202020204" pitchFamily="34" charset="0"/>
                <a:cs typeface="Arial" panose="020B0604020202020204" pitchFamily="34" charset="0"/>
              </a:defRPr>
            </a:lvl7pPr>
            <a:lvl8pPr marL="3429000" indent="-228600" defTabSz="927100" eaLnBrk="0" fontAlgn="base" hangingPunct="0">
              <a:spcBef>
                <a:spcPct val="0"/>
              </a:spcBef>
              <a:spcAft>
                <a:spcPct val="0"/>
              </a:spcAft>
              <a:defRPr sz="2800">
                <a:solidFill>
                  <a:srgbClr val="000066"/>
                </a:solidFill>
                <a:latin typeface="Arial" panose="020B0604020202020204" pitchFamily="34" charset="0"/>
                <a:cs typeface="Arial" panose="020B0604020202020204" pitchFamily="34" charset="0"/>
              </a:defRPr>
            </a:lvl8pPr>
            <a:lvl9pPr marL="3886200" indent="-228600" defTabSz="927100" eaLnBrk="0" fontAlgn="base" hangingPunct="0">
              <a:spcBef>
                <a:spcPct val="0"/>
              </a:spcBef>
              <a:spcAft>
                <a:spcPct val="0"/>
              </a:spcAft>
              <a:defRPr sz="2800">
                <a:solidFill>
                  <a:srgbClr val="000066"/>
                </a:solidFill>
                <a:latin typeface="Arial" panose="020B0604020202020204" pitchFamily="34" charset="0"/>
                <a:cs typeface="Arial" panose="020B0604020202020204" pitchFamily="34" charset="0"/>
              </a:defRPr>
            </a:lvl9pPr>
          </a:lstStyle>
          <a:p>
            <a:fld id="{8F132035-F254-4E27-8C23-D0BD992884AA}" type="datetime3">
              <a:rPr lang="en-GB" altLang="en-US" sz="1200" smtClean="0">
                <a:solidFill>
                  <a:schemeClr val="tx1"/>
                </a:solidFill>
              </a:rPr>
              <a:pPr/>
              <a:t>25 July, 2022</a:t>
            </a:fld>
            <a:endParaRPr lang="en-GB" altLang="en-US" sz="1200">
              <a:solidFill>
                <a:schemeClr val="tx1"/>
              </a:solidFill>
            </a:endParaRPr>
          </a:p>
        </p:txBody>
      </p:sp>
      <p:sp>
        <p:nvSpPr>
          <p:cNvPr id="25600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2800">
                <a:solidFill>
                  <a:srgbClr val="000066"/>
                </a:solidFill>
                <a:latin typeface="Arial" panose="020B0604020202020204" pitchFamily="34" charset="0"/>
                <a:cs typeface="Arial" panose="020B0604020202020204" pitchFamily="34" charset="0"/>
              </a:defRPr>
            </a:lvl1pPr>
            <a:lvl2pPr marL="742950" indent="-285750" defTabSz="927100">
              <a:defRPr sz="2800">
                <a:solidFill>
                  <a:srgbClr val="000066"/>
                </a:solidFill>
                <a:latin typeface="Arial" panose="020B0604020202020204" pitchFamily="34" charset="0"/>
                <a:cs typeface="Arial" panose="020B0604020202020204" pitchFamily="34" charset="0"/>
              </a:defRPr>
            </a:lvl2pPr>
            <a:lvl3pPr marL="1143000" indent="-228600" defTabSz="927100">
              <a:defRPr sz="2800">
                <a:solidFill>
                  <a:srgbClr val="000066"/>
                </a:solidFill>
                <a:latin typeface="Arial" panose="020B0604020202020204" pitchFamily="34" charset="0"/>
                <a:cs typeface="Arial" panose="020B0604020202020204" pitchFamily="34" charset="0"/>
              </a:defRPr>
            </a:lvl3pPr>
            <a:lvl4pPr marL="1600200" indent="-228600" defTabSz="927100">
              <a:defRPr sz="2800">
                <a:solidFill>
                  <a:srgbClr val="000066"/>
                </a:solidFill>
                <a:latin typeface="Arial" panose="020B0604020202020204" pitchFamily="34" charset="0"/>
                <a:cs typeface="Arial" panose="020B0604020202020204" pitchFamily="34" charset="0"/>
              </a:defRPr>
            </a:lvl4pPr>
            <a:lvl5pPr marL="2057400" indent="-228600" defTabSz="927100">
              <a:defRPr sz="2800">
                <a:solidFill>
                  <a:srgbClr val="000066"/>
                </a:solidFill>
                <a:latin typeface="Arial" panose="020B0604020202020204" pitchFamily="34" charset="0"/>
                <a:cs typeface="Arial" panose="020B0604020202020204" pitchFamily="34" charset="0"/>
              </a:defRPr>
            </a:lvl5pPr>
            <a:lvl6pPr marL="2514600" indent="-228600" defTabSz="927100" eaLnBrk="0" fontAlgn="base" hangingPunct="0">
              <a:spcBef>
                <a:spcPct val="0"/>
              </a:spcBef>
              <a:spcAft>
                <a:spcPct val="0"/>
              </a:spcAft>
              <a:defRPr sz="2800">
                <a:solidFill>
                  <a:srgbClr val="000066"/>
                </a:solidFill>
                <a:latin typeface="Arial" panose="020B0604020202020204" pitchFamily="34" charset="0"/>
                <a:cs typeface="Arial" panose="020B0604020202020204" pitchFamily="34" charset="0"/>
              </a:defRPr>
            </a:lvl6pPr>
            <a:lvl7pPr marL="2971800" indent="-228600" defTabSz="927100" eaLnBrk="0" fontAlgn="base" hangingPunct="0">
              <a:spcBef>
                <a:spcPct val="0"/>
              </a:spcBef>
              <a:spcAft>
                <a:spcPct val="0"/>
              </a:spcAft>
              <a:defRPr sz="2800">
                <a:solidFill>
                  <a:srgbClr val="000066"/>
                </a:solidFill>
                <a:latin typeface="Arial" panose="020B0604020202020204" pitchFamily="34" charset="0"/>
                <a:cs typeface="Arial" panose="020B0604020202020204" pitchFamily="34" charset="0"/>
              </a:defRPr>
            </a:lvl7pPr>
            <a:lvl8pPr marL="3429000" indent="-228600" defTabSz="927100" eaLnBrk="0" fontAlgn="base" hangingPunct="0">
              <a:spcBef>
                <a:spcPct val="0"/>
              </a:spcBef>
              <a:spcAft>
                <a:spcPct val="0"/>
              </a:spcAft>
              <a:defRPr sz="2800">
                <a:solidFill>
                  <a:srgbClr val="000066"/>
                </a:solidFill>
                <a:latin typeface="Arial" panose="020B0604020202020204" pitchFamily="34" charset="0"/>
                <a:cs typeface="Arial" panose="020B0604020202020204" pitchFamily="34" charset="0"/>
              </a:defRPr>
            </a:lvl8pPr>
            <a:lvl9pPr marL="3886200" indent="-228600" defTabSz="927100" eaLnBrk="0" fontAlgn="base" hangingPunct="0">
              <a:spcBef>
                <a:spcPct val="0"/>
              </a:spcBef>
              <a:spcAft>
                <a:spcPct val="0"/>
              </a:spcAft>
              <a:defRPr sz="2800">
                <a:solidFill>
                  <a:srgbClr val="000066"/>
                </a:solidFill>
                <a:latin typeface="Arial" panose="020B0604020202020204" pitchFamily="34" charset="0"/>
                <a:cs typeface="Arial" panose="020B0604020202020204" pitchFamily="34" charset="0"/>
              </a:defRPr>
            </a:lvl9pPr>
          </a:lstStyle>
          <a:p>
            <a:fld id="{378FBCAA-15D0-41BC-AB5E-5F440BC894E8}" type="slidenum">
              <a:rPr lang="en-GB" altLang="en-US" sz="1200" smtClean="0">
                <a:solidFill>
                  <a:schemeClr val="tx1"/>
                </a:solidFill>
              </a:rPr>
              <a:pPr/>
              <a:t>58</a:t>
            </a:fld>
            <a:endParaRPr lang="en-GB" altLang="en-US" sz="1200">
              <a:solidFill>
                <a:schemeClr val="tx1"/>
              </a:solidFill>
            </a:endParaRPr>
          </a:p>
        </p:txBody>
      </p:sp>
    </p:spTree>
    <p:extLst>
      <p:ext uri="{BB962C8B-B14F-4D97-AF65-F5344CB8AC3E}">
        <p14:creationId xmlns:p14="http://schemas.microsoft.com/office/powerpoint/2010/main" val="3369741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2.jpe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4975" y="188640"/>
            <a:ext cx="6801321" cy="432048"/>
          </a:xfrm>
          <a:prstGeom prst="rect">
            <a:avLst/>
          </a:prstGeom>
        </p:spPr>
        <p:txBody>
          <a:bodyPr/>
          <a:lstStyle>
            <a:lvl1pPr algn="l">
              <a:lnSpc>
                <a:spcPts val="2400"/>
              </a:lnSpc>
              <a:defRPr sz="2500">
                <a:solidFill>
                  <a:schemeClr val="bg1"/>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468313" y="1125538"/>
            <a:ext cx="8280400" cy="5111750"/>
          </a:xfrm>
          <a:prstGeom prst="rect">
            <a:avLst/>
          </a:prstGeom>
        </p:spPr>
        <p:txBody>
          <a:bodyPr/>
          <a:lstStyle>
            <a:lvl1pPr marL="341313" indent="-341313">
              <a:spcBef>
                <a:spcPts val="600"/>
              </a:spcBef>
              <a:buClr>
                <a:srgbClr val="006E39"/>
              </a:buClr>
              <a:defRPr sz="2400">
                <a:solidFill>
                  <a:schemeClr val="tx1"/>
                </a:solidFill>
                <a:latin typeface="Arial" pitchFamily="34" charset="0"/>
                <a:cs typeface="Arial" pitchFamily="34" charset="0"/>
              </a:defRPr>
            </a:lvl1pPr>
            <a:lvl2pPr>
              <a:spcBef>
                <a:spcPts val="600"/>
              </a:spcBef>
              <a:buClr>
                <a:srgbClr val="006E39"/>
              </a:buClr>
              <a:defRPr sz="2200">
                <a:latin typeface="Arial" pitchFamily="34" charset="0"/>
                <a:cs typeface="Arial" pitchFamily="34" charset="0"/>
              </a:defRPr>
            </a:lvl2pPr>
            <a:lvl3pPr>
              <a:spcBef>
                <a:spcPts val="600"/>
              </a:spcBef>
              <a:buClr>
                <a:srgbClr val="006E39"/>
              </a:buClr>
              <a:defRPr sz="2000">
                <a:latin typeface="Arial" pitchFamily="34" charset="0"/>
                <a:cs typeface="Arial"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a:xfrm>
            <a:off x="457200" y="6525344"/>
            <a:ext cx="2133600" cy="196131"/>
          </a:xfrm>
          <a:prstGeom prst="rect">
            <a:avLst/>
          </a:prstGeom>
        </p:spPr>
        <p:txBody>
          <a:bodyPr/>
          <a:lstStyle>
            <a:lvl1pPr>
              <a:defRPr sz="900">
                <a:solidFill>
                  <a:schemeClr val="bg1">
                    <a:lumMod val="50000"/>
                  </a:schemeClr>
                </a:solidFill>
              </a:defRPr>
            </a:lvl1pPr>
          </a:lstStyle>
          <a:p>
            <a:fld id="{0A3309D6-200B-4BCF-A998-593030369686}" type="datetime1">
              <a:rPr lang="en-ZA" smtClean="0"/>
              <a:t>2022/07/25</a:t>
            </a:fld>
            <a:endParaRPr lang="en-US" dirty="0"/>
          </a:p>
        </p:txBody>
      </p:sp>
      <p:sp>
        <p:nvSpPr>
          <p:cNvPr id="5" name="Footer Placeholder 4"/>
          <p:cNvSpPr>
            <a:spLocks noGrp="1"/>
          </p:cNvSpPr>
          <p:nvPr>
            <p:ph type="ftr" sz="quarter" idx="11"/>
          </p:nvPr>
        </p:nvSpPr>
        <p:spPr>
          <a:xfrm>
            <a:off x="3124200" y="6545237"/>
            <a:ext cx="2895600" cy="196131"/>
          </a:xfrm>
          <a:prstGeom prst="rect">
            <a:avLst/>
          </a:prstGeom>
        </p:spPr>
        <p:txBody>
          <a:bodyPr/>
          <a:lstStyle>
            <a:lvl1pPr>
              <a:defRPr sz="900">
                <a:solidFill>
                  <a:schemeClr val="bg1">
                    <a:lumMod val="50000"/>
                  </a:schemeClr>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a:xfrm>
            <a:off x="6624959" y="6525344"/>
            <a:ext cx="2195513" cy="216024"/>
          </a:xfrm>
          <a:prstGeom prst="rect">
            <a:avLst/>
          </a:prstGeom>
        </p:spPr>
        <p:txBody>
          <a:bodyPr/>
          <a:lstStyle>
            <a:lvl1pPr algn="r">
              <a:defRPr sz="900">
                <a:solidFill>
                  <a:schemeClr val="bg1">
                    <a:lumMod val="50000"/>
                  </a:schemeClr>
                </a:solidFill>
                <a:latin typeface="Arial" pitchFamily="34" charset="0"/>
                <a:cs typeface="Arial" pitchFamily="34" charset="0"/>
              </a:defRPr>
            </a:lvl1pPr>
          </a:lstStyle>
          <a:p>
            <a:fld id="{B2F0A1E7-B4BF-8E48-814E-8B742B909EC0}" type="slidenum">
              <a:rPr lang="en-US" smtClean="0"/>
              <a:pPr/>
              <a:t>‹#›</a:t>
            </a:fld>
            <a:endParaRPr lang="en-US" dirty="0"/>
          </a:p>
        </p:txBody>
      </p:sp>
    </p:spTree>
    <p:extLst>
      <p:ext uri="{BB962C8B-B14F-4D97-AF65-F5344CB8AC3E}">
        <p14:creationId xmlns:p14="http://schemas.microsoft.com/office/powerpoint/2010/main" val="1692760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8" name="Picture 11"/>
          <p:cNvPicPr>
            <a:picLocks noChangeAspect="1" noChangeArrowheads="1"/>
          </p:cNvPicPr>
          <p:nvPr userDrawn="1"/>
        </p:nvPicPr>
        <p:blipFill>
          <a:blip r:embed="rId2" cstate="print"/>
          <a:srcRect r="26000"/>
          <a:stretch>
            <a:fillRect/>
          </a:stretch>
        </p:blipFill>
        <p:spPr bwMode="auto">
          <a:xfrm>
            <a:off x="228600" y="1219201"/>
            <a:ext cx="1524000" cy="1372973"/>
          </a:xfrm>
          <a:prstGeom prst="rect">
            <a:avLst/>
          </a:prstGeom>
          <a:noFill/>
          <a:ln w="9525">
            <a:noFill/>
            <a:miter lim="800000"/>
            <a:headEnd/>
            <a:tailEnd/>
          </a:ln>
          <a:effectLst/>
        </p:spPr>
      </p:pic>
      <p:pic>
        <p:nvPicPr>
          <p:cNvPr id="9" name="Picture 7"/>
          <p:cNvPicPr>
            <a:picLocks noChangeAspect="1" noChangeArrowheads="1"/>
          </p:cNvPicPr>
          <p:nvPr userDrawn="1"/>
        </p:nvPicPr>
        <p:blipFill>
          <a:blip r:embed="rId3" cstate="print"/>
          <a:srcRect l="5799" r="18813"/>
          <a:stretch>
            <a:fillRect/>
          </a:stretch>
        </p:blipFill>
        <p:spPr bwMode="auto">
          <a:xfrm flipH="1">
            <a:off x="228600" y="2743201"/>
            <a:ext cx="1524000" cy="1333891"/>
          </a:xfrm>
          <a:prstGeom prst="rect">
            <a:avLst/>
          </a:prstGeom>
          <a:noFill/>
          <a:ln w="9525">
            <a:noFill/>
            <a:miter lim="800000"/>
            <a:headEnd/>
            <a:tailEnd/>
          </a:ln>
          <a:effectLst/>
        </p:spPr>
      </p:pic>
      <p:pic>
        <p:nvPicPr>
          <p:cNvPr id="10" name="Picture 9"/>
          <p:cNvPicPr>
            <a:picLocks noChangeAspect="1" noChangeArrowheads="1"/>
          </p:cNvPicPr>
          <p:nvPr userDrawn="1"/>
        </p:nvPicPr>
        <p:blipFill>
          <a:blip r:embed="rId4" cstate="print"/>
          <a:srcRect l="11563" r="32932" b="27168"/>
          <a:stretch>
            <a:fillRect/>
          </a:stretch>
        </p:blipFill>
        <p:spPr bwMode="auto">
          <a:xfrm>
            <a:off x="228601" y="4267200"/>
            <a:ext cx="1567543" cy="1371600"/>
          </a:xfrm>
          <a:prstGeom prst="rect">
            <a:avLst/>
          </a:prstGeom>
          <a:noFill/>
          <a:ln w="9525">
            <a:noFill/>
            <a:miter lim="800000"/>
            <a:headEnd/>
            <a:tailEnd/>
          </a:ln>
          <a:effectLst/>
        </p:spPr>
      </p:pic>
      <p:cxnSp>
        <p:nvCxnSpPr>
          <p:cNvPr id="12" name="Straight Connector 11"/>
          <p:cNvCxnSpPr/>
          <p:nvPr userDrawn="1"/>
        </p:nvCxnSpPr>
        <p:spPr>
          <a:xfrm>
            <a:off x="2514600" y="2667000"/>
            <a:ext cx="6234113" cy="0"/>
          </a:xfrm>
          <a:prstGeom prst="line">
            <a:avLst/>
          </a:prstGeom>
          <a:ln w="9525">
            <a:solidFill>
              <a:srgbClr val="F15E2C"/>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514600" y="4191000"/>
            <a:ext cx="6234113" cy="0"/>
          </a:xfrm>
          <a:prstGeom prst="line">
            <a:avLst/>
          </a:prstGeom>
          <a:ln>
            <a:solidFill>
              <a:srgbClr val="F15E2C"/>
            </a:solidFill>
          </a:ln>
        </p:spPr>
        <p:style>
          <a:lnRef idx="1">
            <a:schemeClr val="accent1"/>
          </a:lnRef>
          <a:fillRef idx="0">
            <a:schemeClr val="accent1"/>
          </a:fillRef>
          <a:effectRef idx="0">
            <a:schemeClr val="accent1"/>
          </a:effectRef>
          <a:fontRef idx="minor">
            <a:schemeClr val="tx1"/>
          </a:fontRef>
        </p:style>
      </p:cxnSp>
      <p:pic>
        <p:nvPicPr>
          <p:cNvPr id="16" name="Picture 15" descr="NDOH Logo.jpg"/>
          <p:cNvPicPr>
            <a:picLocks noChangeAspect="1"/>
          </p:cNvPicPr>
          <p:nvPr userDrawn="1"/>
        </p:nvPicPr>
        <p:blipFill>
          <a:blip r:embed="rId5" cstate="print"/>
          <a:stretch>
            <a:fillRect/>
          </a:stretch>
        </p:blipFill>
        <p:spPr>
          <a:xfrm>
            <a:off x="243268" y="5733255"/>
            <a:ext cx="2672548" cy="963899"/>
          </a:xfrm>
          <a:prstGeom prst="rect">
            <a:avLst/>
          </a:prstGeom>
        </p:spPr>
      </p:pic>
      <p:cxnSp>
        <p:nvCxnSpPr>
          <p:cNvPr id="20" name="Straight Connector 19"/>
          <p:cNvCxnSpPr/>
          <p:nvPr userDrawn="1"/>
        </p:nvCxnSpPr>
        <p:spPr>
          <a:xfrm>
            <a:off x="0" y="1052736"/>
            <a:ext cx="9144000" cy="0"/>
          </a:xfrm>
          <a:prstGeom prst="line">
            <a:avLst/>
          </a:prstGeom>
          <a:ln w="12700">
            <a:solidFill>
              <a:srgbClr val="006E39"/>
            </a:solidFill>
          </a:ln>
        </p:spPr>
        <p:style>
          <a:lnRef idx="1">
            <a:schemeClr val="accent1"/>
          </a:lnRef>
          <a:fillRef idx="0">
            <a:schemeClr val="accent1"/>
          </a:fillRef>
          <a:effectRef idx="0">
            <a:schemeClr val="accent1"/>
          </a:effectRef>
          <a:fontRef idx="minor">
            <a:schemeClr val="tx1"/>
          </a:fontRef>
        </p:style>
      </p:cxnSp>
      <p:pic>
        <p:nvPicPr>
          <p:cNvPr id="165" name="Picture 164" descr="header-strip-6.jpg"/>
          <p:cNvPicPr>
            <a:picLocks noChangeAspect="1"/>
          </p:cNvPicPr>
          <p:nvPr userDrawn="1"/>
        </p:nvPicPr>
        <p:blipFill>
          <a:blip r:embed="rId6" cstate="print"/>
          <a:stretch>
            <a:fillRect/>
          </a:stretch>
        </p:blipFill>
        <p:spPr>
          <a:xfrm>
            <a:off x="0" y="0"/>
            <a:ext cx="9144000" cy="1013254"/>
          </a:xfrm>
          <a:prstGeom prst="rect">
            <a:avLst/>
          </a:prstGeom>
        </p:spPr>
      </p:pic>
    </p:spTree>
    <p:extLst>
      <p:ext uri="{BB962C8B-B14F-4D97-AF65-F5344CB8AC3E}">
        <p14:creationId xmlns:p14="http://schemas.microsoft.com/office/powerpoint/2010/main" val="3518391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BE0C5C0B-61D9-402C-8E6B-7AD80E3BF43C}" type="slidenum">
              <a:rPr lang="en-US"/>
              <a:pPr/>
              <a:t>‹#›</a:t>
            </a:fld>
            <a:endParaRPr lang="en-US"/>
          </a:p>
        </p:txBody>
      </p:sp>
    </p:spTree>
    <p:extLst>
      <p:ext uri="{BB962C8B-B14F-4D97-AF65-F5344CB8AC3E}">
        <p14:creationId xmlns:p14="http://schemas.microsoft.com/office/powerpoint/2010/main" val="2854492538"/>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header-strip-6.jpg"/>
          <p:cNvPicPr>
            <a:picLocks noChangeAspect="1"/>
          </p:cNvPicPr>
          <p:nvPr userDrawn="1"/>
        </p:nvPicPr>
        <p:blipFill>
          <a:blip r:embed="rId6" cstate="print"/>
          <a:stretch>
            <a:fillRect/>
          </a:stretch>
        </p:blipFill>
        <p:spPr>
          <a:xfrm>
            <a:off x="0" y="0"/>
            <a:ext cx="7812360" cy="737320"/>
          </a:xfrm>
          <a:prstGeom prst="rect">
            <a:avLst/>
          </a:prstGeom>
        </p:spPr>
      </p:pic>
      <p:cxnSp>
        <p:nvCxnSpPr>
          <p:cNvPr id="11" name="Straight Connector 10"/>
          <p:cNvCxnSpPr/>
          <p:nvPr userDrawn="1"/>
        </p:nvCxnSpPr>
        <p:spPr>
          <a:xfrm>
            <a:off x="-19984" y="764704"/>
            <a:ext cx="9144000" cy="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pic>
        <p:nvPicPr>
          <p:cNvPr id="8" name="Picture 7" descr="NDOH Logo.jpg"/>
          <p:cNvPicPr>
            <a:picLocks noChangeAspect="1"/>
          </p:cNvPicPr>
          <p:nvPr userDrawn="1"/>
        </p:nvPicPr>
        <p:blipFill>
          <a:blip r:embed="rId7" cstate="print"/>
          <a:stretch>
            <a:fillRect/>
          </a:stretch>
        </p:blipFill>
        <p:spPr>
          <a:xfrm>
            <a:off x="7452320" y="116632"/>
            <a:ext cx="1549836" cy="558975"/>
          </a:xfrm>
          <a:prstGeom prst="rect">
            <a:avLst/>
          </a:prstGeom>
        </p:spPr>
      </p:pic>
    </p:spTree>
  </p:cSld>
  <p:clrMap bg1="lt1" tx1="dk1" bg2="lt2" tx2="dk2" accent1="accent1" accent2="accent2" accent3="accent3" accent4="accent4" accent5="accent5" accent6="accent6" hlink="hlink" folHlink="folHlink"/>
  <p:sldLayoutIdLst>
    <p:sldLayoutId id="2147483656" r:id="rId1"/>
    <p:sldLayoutId id="2147483653" r:id="rId2"/>
    <p:sldLayoutId id="2147483676" r:id="rId3"/>
    <p:sldLayoutId id="2147483677" r:id="rId4"/>
  </p:sldLayoutIdLst>
  <p:hf hdr="0" ftr="0" dt="0"/>
  <p:txStyles>
    <p:titleStyle>
      <a:lvl1pPr algn="ctr" defTabSz="914290" rtl="0" eaLnBrk="1" latinLnBrk="0" hangingPunct="1">
        <a:spcBef>
          <a:spcPct val="0"/>
        </a:spcBef>
        <a:buNone/>
        <a:defRPr sz="4400" kern="1200">
          <a:solidFill>
            <a:schemeClr val="tx1"/>
          </a:solidFill>
          <a:latin typeface="+mj-lt"/>
          <a:ea typeface="+mj-ea"/>
          <a:cs typeface="+mj-cs"/>
        </a:defRPr>
      </a:lvl1pPr>
    </p:titleStyle>
    <p:body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1"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9.em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0.em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45.emf"/></Relationships>
</file>

<file path=ppt/slides/_rels/slide46.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1.png"/><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76564" y="4941168"/>
            <a:ext cx="6254080" cy="400099"/>
          </a:xfrm>
          <a:prstGeom prst="rect">
            <a:avLst/>
          </a:prstGeom>
          <a:noFill/>
        </p:spPr>
        <p:txBody>
          <a:bodyPr wrap="square" lIns="91429" tIns="45715" rIns="91429" bIns="45715" rtlCol="0">
            <a:spAutoFit/>
          </a:bodyPr>
          <a:lstStyle/>
          <a:p>
            <a:pPr defTabSz="521528">
              <a:defRPr/>
            </a:pPr>
            <a:r>
              <a:rPr lang="en-US" sz="2000" b="1" dirty="0"/>
              <a:t>Provincial Dissemination Workshop</a:t>
            </a:r>
            <a:endParaRPr lang="en-US" sz="1600" b="1" dirty="0">
              <a:solidFill>
                <a:prstClr val="white">
                  <a:lumMod val="50000"/>
                </a:prstClr>
              </a:solidFill>
              <a:latin typeface="Arial" pitchFamily="34" charset="0"/>
              <a:cs typeface="Arial" pitchFamily="34" charset="0"/>
            </a:endParaRPr>
          </a:p>
        </p:txBody>
      </p:sp>
      <p:pic>
        <p:nvPicPr>
          <p:cNvPr id="7" name="Picture 6" descr="Test2.jpg"/>
          <p:cNvPicPr>
            <a:picLocks noChangeAspect="1"/>
          </p:cNvPicPr>
          <p:nvPr/>
        </p:nvPicPr>
        <p:blipFill>
          <a:blip r:embed="rId2" cstate="print"/>
          <a:stretch>
            <a:fillRect/>
          </a:stretch>
        </p:blipFill>
        <p:spPr>
          <a:xfrm>
            <a:off x="0" y="0"/>
            <a:ext cx="9144000" cy="1071677"/>
          </a:xfrm>
          <a:prstGeom prst="rect">
            <a:avLst/>
          </a:prstGeom>
        </p:spPr>
      </p:pic>
      <p:sp>
        <p:nvSpPr>
          <p:cNvPr id="8" name="TextBox 7"/>
          <p:cNvSpPr txBox="1"/>
          <p:nvPr/>
        </p:nvSpPr>
        <p:spPr>
          <a:xfrm>
            <a:off x="2483768" y="2780928"/>
            <a:ext cx="6660232" cy="1384995"/>
          </a:xfrm>
          <a:prstGeom prst="rect">
            <a:avLst/>
          </a:prstGeom>
          <a:noFill/>
        </p:spPr>
        <p:txBody>
          <a:bodyPr wrap="square" rtlCol="0">
            <a:spAutoFit/>
          </a:bodyPr>
          <a:lstStyle/>
          <a:p>
            <a:r>
              <a:rPr lang="en-ZA" altLang="en-US" sz="2800" b="1" dirty="0"/>
              <a:t>Disclosure Guidelines for Children and Adolescents in the context of HIV, TB and non-communicable diseases</a:t>
            </a:r>
            <a:endParaRPr lang="en-US" sz="2500" b="1" spc="-40" dirty="0">
              <a:solidFill>
                <a:srgbClr val="006600"/>
              </a:solidFill>
              <a:latin typeface="Arial" pitchFamily="34" charset="0"/>
              <a:cs typeface="Arial" pitchFamily="34" charset="0"/>
            </a:endParaRPr>
          </a:p>
        </p:txBody>
      </p:sp>
      <p:pic>
        <p:nvPicPr>
          <p:cNvPr id="10" name="Picture 9" descr="C:\Users\Nalini_Desktop\Downloads\pepfar.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4230" y="5875174"/>
            <a:ext cx="693714" cy="570865"/>
          </a:xfrm>
          <a:prstGeom prst="rect">
            <a:avLst/>
          </a:prstGeom>
          <a:noFill/>
          <a:ln>
            <a:noFill/>
          </a:ln>
        </p:spPr>
      </p:pic>
      <p:pic>
        <p:nvPicPr>
          <p:cNvPr id="11" name="Picture 10" descr="cdc_logo.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89199" y="5695960"/>
            <a:ext cx="1266977" cy="929291"/>
          </a:xfrm>
          <a:prstGeom prst="rect">
            <a:avLst/>
          </a:prstGeom>
        </p:spPr>
      </p:pic>
      <p:pic>
        <p:nvPicPr>
          <p:cNvPr id="13" name="Picture 12"/>
          <p:cNvPicPr>
            <a:picLocks noChangeAspect="1"/>
          </p:cNvPicPr>
          <p:nvPr/>
        </p:nvPicPr>
        <p:blipFill rotWithShape="1">
          <a:blip r:embed="rId5"/>
          <a:srcRect b="19280"/>
          <a:stretch/>
        </p:blipFill>
        <p:spPr>
          <a:xfrm>
            <a:off x="6660232" y="5540551"/>
            <a:ext cx="2156125" cy="1084700"/>
          </a:xfrm>
          <a:prstGeom prst="rect">
            <a:avLst/>
          </a:prstGeom>
        </p:spPr>
      </p:pic>
    </p:spTree>
    <p:extLst>
      <p:ext uri="{BB962C8B-B14F-4D97-AF65-F5344CB8AC3E}">
        <p14:creationId xmlns:p14="http://schemas.microsoft.com/office/powerpoint/2010/main" val="2503488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98290" y="1052736"/>
            <a:ext cx="7850591" cy="4850553"/>
          </a:xfrm>
          <a:prstGeom prst="rect">
            <a:avLst/>
          </a:prstGeom>
        </p:spPr>
        <p:txBody>
          <a:bodyPr/>
          <a:lst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altLang="en-US" sz="2800" dirty="0">
                <a:cs typeface="Arial" panose="020B0604020202020204" pitchFamily="34" charset="0"/>
              </a:rPr>
              <a:t>Complexity of Disclosure</a:t>
            </a:r>
          </a:p>
          <a:p>
            <a:pPr marL="0" indent="0">
              <a:buFont typeface="Arial" pitchFamily="34" charset="0"/>
              <a:buNone/>
            </a:pPr>
            <a:endParaRPr lang="en-US" altLang="en-US" sz="2800" dirty="0">
              <a:cs typeface="Arial" panose="020B0604020202020204" pitchFamily="34" charset="0"/>
            </a:endParaRPr>
          </a:p>
          <a:p>
            <a:pPr marL="0" indent="0">
              <a:buFont typeface="Arial" pitchFamily="34" charset="0"/>
              <a:buNone/>
            </a:pPr>
            <a:endParaRPr lang="en-US" altLang="en-US" sz="2800" dirty="0">
              <a:cs typeface="Arial" panose="020B0604020202020204" pitchFamily="34" charset="0"/>
            </a:endParaRPr>
          </a:p>
        </p:txBody>
      </p:sp>
      <p:sp>
        <p:nvSpPr>
          <p:cNvPr id="5" name="Title 1"/>
          <p:cNvSpPr txBox="1">
            <a:spLocks/>
          </p:cNvSpPr>
          <p:nvPr/>
        </p:nvSpPr>
        <p:spPr>
          <a:xfrm>
            <a:off x="278284" y="43849"/>
            <a:ext cx="7126781" cy="648847"/>
          </a:xfrm>
          <a:prstGeom prst="rect">
            <a:avLst/>
          </a:prstGeom>
        </p:spPr>
        <p:txBody>
          <a:bodyPr anchor="ctr"/>
          <a:lstStyle>
            <a:lvl1pPr algn="ctr" defTabSz="914290" rtl="0" eaLnBrk="1" latinLnBrk="0" hangingPunct="1">
              <a:spcBef>
                <a:spcPct val="0"/>
              </a:spcBef>
              <a:buNone/>
              <a:defRPr sz="4400" kern="1200">
                <a:solidFill>
                  <a:schemeClr val="tx1"/>
                </a:solidFill>
                <a:latin typeface="+mj-lt"/>
                <a:ea typeface="+mj-ea"/>
                <a:cs typeface="+mj-cs"/>
              </a:defRPr>
            </a:lvl1pPr>
          </a:lstStyle>
          <a:p>
            <a:pPr algn="l"/>
            <a:r>
              <a:rPr lang="en-US" altLang="en-US" sz="2600" dirty="0">
                <a:solidFill>
                  <a:schemeClr val="bg1"/>
                </a:solidFill>
                <a:latin typeface="+mn-lt"/>
                <a:cs typeface="Arial" panose="020B0604020202020204" pitchFamily="34" charset="0"/>
              </a:rPr>
              <a:t>Chapter 1: Disclosure Guiding Principles</a:t>
            </a:r>
          </a:p>
        </p:txBody>
      </p:sp>
      <p:graphicFrame>
        <p:nvGraphicFramePr>
          <p:cNvPr id="7" name="Table 6"/>
          <p:cNvGraphicFramePr>
            <a:graphicFrameLocks noGrp="1"/>
          </p:cNvGraphicFramePr>
          <p:nvPr>
            <p:extLst>
              <p:ext uri="{D42A27DB-BD31-4B8C-83A1-F6EECF244321}">
                <p14:modId xmlns:p14="http://schemas.microsoft.com/office/powerpoint/2010/main" val="1414641720"/>
              </p:ext>
            </p:extLst>
          </p:nvPr>
        </p:nvGraphicFramePr>
        <p:xfrm>
          <a:off x="467544" y="1628800"/>
          <a:ext cx="8136905" cy="4297680"/>
        </p:xfrm>
        <a:graphic>
          <a:graphicData uri="http://schemas.openxmlformats.org/drawingml/2006/table">
            <a:tbl>
              <a:tblPr firstRow="1" bandRow="1">
                <a:tableStyleId>{5C22544A-7EE6-4342-B048-85BDC9FD1C3A}</a:tableStyleId>
              </a:tblPr>
              <a:tblGrid>
                <a:gridCol w="2880320">
                  <a:extLst>
                    <a:ext uri="{9D8B030D-6E8A-4147-A177-3AD203B41FA5}">
                      <a16:colId xmlns:a16="http://schemas.microsoft.com/office/drawing/2014/main" val="2802047853"/>
                    </a:ext>
                  </a:extLst>
                </a:gridCol>
                <a:gridCol w="5256585">
                  <a:extLst>
                    <a:ext uri="{9D8B030D-6E8A-4147-A177-3AD203B41FA5}">
                      <a16:colId xmlns:a16="http://schemas.microsoft.com/office/drawing/2014/main" val="1011727166"/>
                    </a:ext>
                  </a:extLst>
                </a:gridCol>
              </a:tblGrid>
              <a:tr h="370840">
                <a:tc>
                  <a:txBody>
                    <a:bodyPr/>
                    <a:lstStyle/>
                    <a:p>
                      <a:r>
                        <a:rPr lang="en-ZA" sz="1800" b="0" kern="1200" dirty="0">
                          <a:solidFill>
                            <a:schemeClr val="bg1"/>
                          </a:solidFill>
                          <a:effectLst/>
                          <a:latin typeface="+mn-lt"/>
                          <a:ea typeface="+mn-ea"/>
                          <a:cs typeface="+mn-cs"/>
                        </a:rPr>
                        <a:t>Uncomplicated Disclosure</a:t>
                      </a:r>
                      <a:endParaRPr lang="en-ZA" sz="1800" b="0" dirty="0">
                        <a:solidFill>
                          <a:schemeClr val="bg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marL="285750" indent="-285750">
                        <a:buFont typeface="Arial" panose="020B0604020202020204" pitchFamily="34" charset="0"/>
                        <a:buChar char="•"/>
                      </a:pPr>
                      <a:r>
                        <a:rPr lang="en-ZA" sz="1800" b="0" kern="1200" dirty="0">
                          <a:solidFill>
                            <a:schemeClr val="lt1"/>
                          </a:solidFill>
                          <a:effectLst/>
                          <a:latin typeface="+mn-lt"/>
                          <a:ea typeface="+mn-ea"/>
                          <a:cs typeface="+mn-cs"/>
                        </a:rPr>
                        <a:t>“Typical” transmission e.g. Perinatal, or consensual sexual activity for adolescents </a:t>
                      </a:r>
                    </a:p>
                    <a:p>
                      <a:pPr marL="285750" indent="-285750">
                        <a:buFont typeface="Arial" panose="020B0604020202020204" pitchFamily="34" charset="0"/>
                        <a:buChar char="•"/>
                      </a:pPr>
                      <a:r>
                        <a:rPr lang="en-ZA" sz="1800" b="0" kern="1200" dirty="0">
                          <a:solidFill>
                            <a:schemeClr val="lt1"/>
                          </a:solidFill>
                          <a:effectLst/>
                          <a:latin typeface="+mn-lt"/>
                          <a:ea typeface="+mn-ea"/>
                          <a:cs typeface="+mn-cs"/>
                        </a:rPr>
                        <a:t>Not abusive or illegal</a:t>
                      </a:r>
                    </a:p>
                    <a:p>
                      <a:pPr marL="285750" indent="-285750">
                        <a:buFont typeface="Arial" panose="020B0604020202020204" pitchFamily="34" charset="0"/>
                        <a:buChar char="•"/>
                      </a:pPr>
                      <a:r>
                        <a:rPr lang="en-ZA" sz="1800" b="0" kern="1200" dirty="0">
                          <a:solidFill>
                            <a:schemeClr val="lt1"/>
                          </a:solidFill>
                          <a:effectLst/>
                          <a:latin typeface="+mn-lt"/>
                          <a:ea typeface="+mn-ea"/>
                          <a:cs typeface="+mn-cs"/>
                        </a:rPr>
                        <a:t>No current or recent trauma </a:t>
                      </a:r>
                    </a:p>
                    <a:p>
                      <a:pPr marL="285750" indent="-285750">
                        <a:buFont typeface="Arial" panose="020B0604020202020204" pitchFamily="34" charset="0"/>
                        <a:buChar char="•"/>
                      </a:pPr>
                      <a:r>
                        <a:rPr lang="en-ZA" sz="1800" b="0" kern="1200" dirty="0">
                          <a:solidFill>
                            <a:schemeClr val="lt1"/>
                          </a:solidFill>
                          <a:effectLst/>
                          <a:latin typeface="+mn-lt"/>
                          <a:ea typeface="+mn-ea"/>
                          <a:cs typeface="+mn-cs"/>
                        </a:rPr>
                        <a:t>No current or recent  crisis </a:t>
                      </a:r>
                    </a:p>
                    <a:p>
                      <a:pPr marL="285750" indent="-285750">
                        <a:buFont typeface="Arial" panose="020B0604020202020204" pitchFamily="34" charset="0"/>
                        <a:buChar char="•"/>
                      </a:pPr>
                      <a:r>
                        <a:rPr lang="en-ZA" sz="1800" b="0" kern="1200" dirty="0">
                          <a:solidFill>
                            <a:schemeClr val="lt1"/>
                          </a:solidFill>
                          <a:effectLst/>
                          <a:latin typeface="+mn-lt"/>
                          <a:ea typeface="+mn-ea"/>
                          <a:cs typeface="+mn-cs"/>
                        </a:rPr>
                        <a:t>Supportive environment</a:t>
                      </a:r>
                      <a:endParaRPr lang="en-ZA" sz="1800" b="0" dirty="0">
                        <a:solidFill>
                          <a:schemeClr val="bg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549985842"/>
                  </a:ext>
                </a:extLst>
              </a:tr>
              <a:tr h="370840">
                <a:tc>
                  <a:txBody>
                    <a:bodyPr/>
                    <a:lstStyle/>
                    <a:p>
                      <a:r>
                        <a:rPr lang="en-ZA" sz="1800" kern="1200" dirty="0">
                          <a:solidFill>
                            <a:schemeClr val="bg1"/>
                          </a:solidFill>
                          <a:effectLst/>
                          <a:latin typeface="+mn-lt"/>
                          <a:ea typeface="+mn-ea"/>
                          <a:cs typeface="+mn-cs"/>
                        </a:rPr>
                        <a:t>Complex Disclosure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marL="285750" indent="-285750">
                        <a:buFont typeface="Arial" panose="020B0604020202020204" pitchFamily="34" charset="0"/>
                        <a:buChar char="•"/>
                      </a:pPr>
                      <a:r>
                        <a:rPr lang="en-ZA" sz="1800" kern="1200" dirty="0">
                          <a:solidFill>
                            <a:schemeClr val="bg1"/>
                          </a:solidFill>
                          <a:effectLst/>
                          <a:latin typeface="+mn-lt"/>
                          <a:ea typeface="+mn-ea"/>
                          <a:cs typeface="+mn-cs"/>
                        </a:rPr>
                        <a:t>“Atypical” transmission</a:t>
                      </a:r>
                    </a:p>
                    <a:p>
                      <a:pPr marL="285750" indent="-285750">
                        <a:buFont typeface="Arial" panose="020B0604020202020204" pitchFamily="34" charset="0"/>
                        <a:buChar char="•"/>
                      </a:pPr>
                      <a:r>
                        <a:rPr lang="en-ZA" sz="1800" kern="1200" dirty="0">
                          <a:solidFill>
                            <a:schemeClr val="bg1"/>
                          </a:solidFill>
                          <a:effectLst/>
                          <a:latin typeface="+mn-lt"/>
                          <a:ea typeface="+mn-ea"/>
                          <a:cs typeface="+mn-cs"/>
                        </a:rPr>
                        <a:t>Abusive or illegal</a:t>
                      </a:r>
                    </a:p>
                    <a:p>
                      <a:pPr marL="285750" indent="-285750">
                        <a:buFont typeface="Arial" panose="020B0604020202020204" pitchFamily="34" charset="0"/>
                        <a:buChar char="•"/>
                      </a:pPr>
                      <a:r>
                        <a:rPr lang="en-ZA" sz="1800" kern="1200" dirty="0">
                          <a:solidFill>
                            <a:schemeClr val="bg1"/>
                          </a:solidFill>
                          <a:effectLst/>
                          <a:latin typeface="+mn-lt"/>
                          <a:ea typeface="+mn-ea"/>
                          <a:cs typeface="+mn-cs"/>
                        </a:rPr>
                        <a:t>Recent or current trauma </a:t>
                      </a:r>
                    </a:p>
                    <a:p>
                      <a:pPr marL="285750" indent="-285750">
                        <a:buFont typeface="Arial" panose="020B0604020202020204" pitchFamily="34" charset="0"/>
                        <a:buChar char="•"/>
                      </a:pPr>
                      <a:r>
                        <a:rPr lang="en-ZA" sz="1800" kern="1200" dirty="0">
                          <a:solidFill>
                            <a:schemeClr val="bg1"/>
                          </a:solidFill>
                          <a:effectLst/>
                          <a:latin typeface="+mn-lt"/>
                          <a:ea typeface="+mn-ea"/>
                          <a:cs typeface="+mn-cs"/>
                        </a:rPr>
                        <a:t>Current crisis</a:t>
                      </a:r>
                    </a:p>
                    <a:p>
                      <a:pPr marL="285750" indent="-285750">
                        <a:buFont typeface="Arial" panose="020B0604020202020204" pitchFamily="34" charset="0"/>
                        <a:buChar char="•"/>
                      </a:pPr>
                      <a:r>
                        <a:rPr lang="en-ZA" sz="1800" kern="1200" dirty="0">
                          <a:solidFill>
                            <a:schemeClr val="bg1"/>
                          </a:solidFill>
                          <a:effectLst/>
                          <a:latin typeface="+mn-lt"/>
                          <a:ea typeface="+mn-ea"/>
                          <a:cs typeface="+mn-cs"/>
                        </a:rPr>
                        <a:t>Non-supportive environment </a:t>
                      </a:r>
                    </a:p>
                    <a:p>
                      <a:pPr marL="285750" indent="-285750">
                        <a:buFont typeface="Arial" panose="020B0604020202020204" pitchFamily="34" charset="0"/>
                        <a:buChar char="•"/>
                      </a:pPr>
                      <a:r>
                        <a:rPr lang="en-ZA" sz="1800" kern="1200" dirty="0">
                          <a:solidFill>
                            <a:schemeClr val="bg1"/>
                          </a:solidFill>
                          <a:effectLst/>
                          <a:latin typeface="+mn-lt"/>
                          <a:ea typeface="+mn-ea"/>
                          <a:cs typeface="+mn-cs"/>
                        </a:rPr>
                        <a:t>Pathological bereavements </a:t>
                      </a:r>
                    </a:p>
                    <a:p>
                      <a:pPr marL="285750" indent="-285750">
                        <a:buFont typeface="Arial" panose="020B0604020202020204" pitchFamily="34" charset="0"/>
                        <a:buChar char="•"/>
                      </a:pPr>
                      <a:r>
                        <a:rPr lang="en-ZA" sz="1800" kern="1200" dirty="0">
                          <a:solidFill>
                            <a:schemeClr val="bg1"/>
                          </a:solidFill>
                          <a:effectLst/>
                          <a:latin typeface="+mn-lt"/>
                          <a:ea typeface="+mn-ea"/>
                          <a:cs typeface="+mn-cs"/>
                        </a:rPr>
                        <a:t>Child-headed household </a:t>
                      </a:r>
                    </a:p>
                    <a:p>
                      <a:pPr marL="285750" indent="-285750">
                        <a:buFont typeface="Arial" panose="020B0604020202020204" pitchFamily="34" charset="0"/>
                        <a:buChar char="•"/>
                      </a:pPr>
                      <a:r>
                        <a:rPr lang="en-ZA" sz="1800" kern="1200" dirty="0">
                          <a:solidFill>
                            <a:schemeClr val="bg1"/>
                          </a:solidFill>
                          <a:effectLst/>
                          <a:latin typeface="+mn-lt"/>
                          <a:ea typeface="+mn-ea"/>
                          <a:cs typeface="+mn-cs"/>
                        </a:rPr>
                        <a:t>Vulnerability of caregiver </a:t>
                      </a:r>
                    </a:p>
                    <a:p>
                      <a:pPr marL="285750" indent="-285750">
                        <a:buFont typeface="Arial" panose="020B0604020202020204" pitchFamily="34" charset="0"/>
                        <a:buChar char="•"/>
                      </a:pPr>
                      <a:r>
                        <a:rPr lang="en-ZA" sz="1800" kern="1200" dirty="0">
                          <a:solidFill>
                            <a:schemeClr val="bg1"/>
                          </a:solidFill>
                          <a:effectLst/>
                          <a:latin typeface="+mn-lt"/>
                          <a:ea typeface="+mn-ea"/>
                          <a:cs typeface="+mn-cs"/>
                        </a:rPr>
                        <a:t>Disability</a:t>
                      </a:r>
                      <a:endParaRPr lang="en-ZA" sz="1800" b="0" dirty="0">
                        <a:solidFill>
                          <a:schemeClr val="bg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3170121548"/>
                  </a:ext>
                </a:extLst>
              </a:tr>
            </a:tbl>
          </a:graphicData>
        </a:graphic>
      </p:graphicFrame>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093296"/>
            <a:ext cx="1345264" cy="47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828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a:grpSpLocks/>
          </p:cNvGrpSpPr>
          <p:nvPr/>
        </p:nvGrpSpPr>
        <p:grpSpPr bwMode="auto">
          <a:xfrm>
            <a:off x="1331640" y="2564904"/>
            <a:ext cx="7128792" cy="3822068"/>
            <a:chOff x="0" y="0"/>
            <a:chExt cx="7370" cy="5138"/>
          </a:xfrm>
        </p:grpSpPr>
        <p:pic>
          <p:nvPicPr>
            <p:cNvPr id="9"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 y="1836"/>
              <a:ext cx="3689" cy="834"/>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w="9525">
                  <a:solidFill>
                    <a:srgbClr val="000000"/>
                  </a:solidFill>
                  <a:miter lim="800000"/>
                  <a:headEnd/>
                  <a:tailEnd/>
                </a14:hiddenLine>
              </a:ext>
            </a:extLst>
          </p:spPr>
        </p:pic>
        <p:grpSp>
          <p:nvGrpSpPr>
            <p:cNvPr id="10" name="Group 9"/>
            <p:cNvGrpSpPr>
              <a:grpSpLocks/>
            </p:cNvGrpSpPr>
            <p:nvPr/>
          </p:nvGrpSpPr>
          <p:grpSpPr bwMode="auto">
            <a:xfrm>
              <a:off x="0" y="0"/>
              <a:ext cx="7370" cy="5138"/>
              <a:chOff x="0" y="0"/>
              <a:chExt cx="7370" cy="5138"/>
            </a:xfrm>
          </p:grpSpPr>
          <p:sp>
            <p:nvSpPr>
              <p:cNvPr id="27" name="Freeform 26"/>
              <p:cNvSpPr>
                <a:spLocks/>
              </p:cNvSpPr>
              <p:nvPr/>
            </p:nvSpPr>
            <p:spPr bwMode="auto">
              <a:xfrm>
                <a:off x="0" y="1789"/>
                <a:ext cx="3620" cy="819"/>
              </a:xfrm>
              <a:custGeom>
                <a:avLst/>
                <a:gdLst>
                  <a:gd name="T0" fmla="*/ 3619 w 3620"/>
                  <a:gd name="T1" fmla="+- 0 1789 1789"/>
                  <a:gd name="T2" fmla="*/ 1789 h 819"/>
                  <a:gd name="T3" fmla="*/ 0 w 3620"/>
                  <a:gd name="T4" fmla="+- 0 1789 1789"/>
                  <a:gd name="T5" fmla="*/ 1789 h 819"/>
                  <a:gd name="T6" fmla="*/ 0 w 3620"/>
                  <a:gd name="T7" fmla="+- 0 2608 1789"/>
                  <a:gd name="T8" fmla="*/ 2608 h 819"/>
                  <a:gd name="T9" fmla="*/ 3619 w 3620"/>
                  <a:gd name="T10" fmla="+- 0 2608 1789"/>
                  <a:gd name="T11" fmla="*/ 2608 h 819"/>
                  <a:gd name="T12" fmla="*/ 3619 w 3620"/>
                  <a:gd name="T13" fmla="+- 0 1789 1789"/>
                  <a:gd name="T14" fmla="*/ 1789 h 819"/>
                </a:gdLst>
                <a:ahLst/>
                <a:cxnLst>
                  <a:cxn ang="0">
                    <a:pos x="T0" y="T2"/>
                  </a:cxn>
                  <a:cxn ang="0">
                    <a:pos x="T3" y="T5"/>
                  </a:cxn>
                  <a:cxn ang="0">
                    <a:pos x="T6" y="T8"/>
                  </a:cxn>
                  <a:cxn ang="0">
                    <a:pos x="T9" y="T11"/>
                  </a:cxn>
                  <a:cxn ang="0">
                    <a:pos x="T12" y="T14"/>
                  </a:cxn>
                </a:cxnLst>
                <a:rect l="0" t="0" r="r" b="b"/>
                <a:pathLst>
                  <a:path w="3620" h="819">
                    <a:moveTo>
                      <a:pt x="3619" y="0"/>
                    </a:moveTo>
                    <a:lnTo>
                      <a:pt x="0" y="0"/>
                    </a:lnTo>
                    <a:lnTo>
                      <a:pt x="0" y="819"/>
                    </a:lnTo>
                    <a:lnTo>
                      <a:pt x="3619" y="819"/>
                    </a:lnTo>
                    <a:lnTo>
                      <a:pt x="3619" y="0"/>
                    </a:lnTo>
                    <a:close/>
                  </a:path>
                </a:pathLst>
              </a:custGeom>
              <a:solidFill>
                <a:srgbClr val="6F9C3F"/>
              </a:solidFill>
              <a:ln>
                <a:noFill/>
              </a:ln>
              <a:extLs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w="9525">
                    <a:solidFill>
                      <a:srgbClr val="000000"/>
                    </a:solidFill>
                    <a:round/>
                    <a:headEnd/>
                    <a:tailEnd/>
                  </a14:hiddenLine>
                </a:ext>
              </a:extLst>
            </p:spPr>
            <p:txBody>
              <a:bodyPr rot="0" vert="horz" wrap="square" lIns="91440" tIns="45720" rIns="91440" bIns="45720" anchor="t" anchorCtr="0" upright="1">
                <a:noAutofit/>
              </a:bodyPr>
              <a:lstStyle/>
              <a:p>
                <a:endParaRPr lang="en-ZA" sz="3200"/>
              </a:p>
            </p:txBody>
          </p:sp>
          <p:pic>
            <p:nvPicPr>
              <p:cNvPr id="28"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8" y="4325"/>
                <a:ext cx="2562" cy="777"/>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w="9525">
                    <a:solidFill>
                      <a:srgbClr val="000000"/>
                    </a:solidFill>
                    <a:miter lim="800000"/>
                    <a:headEnd/>
                    <a:tailEnd/>
                  </a14:hiddenLine>
                </a:ext>
              </a:extLst>
            </p:spPr>
          </p:pic>
          <p:pic>
            <p:nvPicPr>
              <p:cNvPr id="29"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8" y="3242"/>
                <a:ext cx="2562" cy="777"/>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w="9525">
                    <a:solidFill>
                      <a:srgbClr val="000000"/>
                    </a:solidFill>
                    <a:miter lim="800000"/>
                    <a:headEnd/>
                    <a:tailEnd/>
                  </a14:hiddenLine>
                </a:ext>
              </a:extLst>
            </p:spPr>
          </p:pic>
          <p:pic>
            <p:nvPicPr>
              <p:cNvPr id="30"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8" y="1118"/>
                <a:ext cx="2562" cy="777"/>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w="9525">
                    <a:solidFill>
                      <a:srgbClr val="000000"/>
                    </a:solidFill>
                    <a:miter lim="800000"/>
                    <a:headEnd/>
                    <a:tailEnd/>
                  </a14:hiddenLine>
                </a:ext>
              </a:extLst>
            </p:spPr>
          </p:pic>
          <p:pic>
            <p:nvPicPr>
              <p:cNvPr id="31" name="Picture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8" y="45"/>
                <a:ext cx="2562" cy="777"/>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w="9525">
                    <a:solidFill>
                      <a:srgbClr val="000000"/>
                    </a:solidFill>
                    <a:miter lim="800000"/>
                    <a:headEnd/>
                    <a:tailEnd/>
                  </a14:hiddenLine>
                </a:ext>
              </a:extLst>
            </p:spPr>
          </p:pic>
          <p:pic>
            <p:nvPicPr>
              <p:cNvPr id="32" name="Picture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8" y="2187"/>
                <a:ext cx="2562" cy="777"/>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w="9525">
                    <a:solidFill>
                      <a:srgbClr val="000000"/>
                    </a:solidFill>
                    <a:miter lim="800000"/>
                    <a:headEnd/>
                    <a:tailEnd/>
                  </a14:hiddenLine>
                </a:ext>
              </a:extLst>
            </p:spPr>
          </p:pic>
          <p:pic>
            <p:nvPicPr>
              <p:cNvPr id="33" name="Picture 3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16" y="0"/>
                <a:ext cx="1731" cy="5138"/>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w="9525">
                    <a:solidFill>
                      <a:srgbClr val="000000"/>
                    </a:solidFill>
                    <a:miter lim="800000"/>
                    <a:headEnd/>
                    <a:tailEnd/>
                  </a14:hiddenLine>
                </a:ext>
              </a:extLst>
            </p:spPr>
          </p:pic>
        </p:grpSp>
        <p:grpSp>
          <p:nvGrpSpPr>
            <p:cNvPr id="11" name="Group 10"/>
            <p:cNvGrpSpPr>
              <a:grpSpLocks/>
            </p:cNvGrpSpPr>
            <p:nvPr/>
          </p:nvGrpSpPr>
          <p:grpSpPr bwMode="auto">
            <a:xfrm>
              <a:off x="3303" y="1118"/>
              <a:ext cx="1506" cy="1051"/>
              <a:chOff x="3303" y="1118"/>
              <a:chExt cx="1506" cy="1051"/>
            </a:xfrm>
          </p:grpSpPr>
          <p:sp>
            <p:nvSpPr>
              <p:cNvPr id="26" name="Freeform 25"/>
              <p:cNvSpPr>
                <a:spLocks/>
              </p:cNvSpPr>
              <p:nvPr/>
            </p:nvSpPr>
            <p:spPr bwMode="auto">
              <a:xfrm>
                <a:off x="3303" y="1118"/>
                <a:ext cx="1506" cy="1051"/>
              </a:xfrm>
              <a:custGeom>
                <a:avLst/>
                <a:gdLst>
                  <a:gd name="T0" fmla="+- 0 4808 3303"/>
                  <a:gd name="T1" fmla="*/ T0 w 1506"/>
                  <a:gd name="T2" fmla="+- 0 1118 1118"/>
                  <a:gd name="T3" fmla="*/ 1118 h 1051"/>
                  <a:gd name="T4" fmla="+- 0 3303 3303"/>
                  <a:gd name="T5" fmla="*/ T4 w 1506"/>
                  <a:gd name="T6" fmla="+- 0 2168 1118"/>
                  <a:gd name="T7" fmla="*/ 2168 h 1051"/>
                  <a:gd name="T8" fmla="+- 0 4808 3303"/>
                  <a:gd name="T9" fmla="*/ T8 w 1506"/>
                  <a:gd name="T10" fmla="+- 0 1895 1118"/>
                  <a:gd name="T11" fmla="*/ 1895 h 1051"/>
                  <a:gd name="T12" fmla="+- 0 4808 3303"/>
                  <a:gd name="T13" fmla="*/ T12 w 1506"/>
                  <a:gd name="T14" fmla="+- 0 1118 1118"/>
                  <a:gd name="T15" fmla="*/ 1118 h 1051"/>
                </a:gdLst>
                <a:ahLst/>
                <a:cxnLst>
                  <a:cxn ang="0">
                    <a:pos x="T1" y="T3"/>
                  </a:cxn>
                  <a:cxn ang="0">
                    <a:pos x="T5" y="T7"/>
                  </a:cxn>
                  <a:cxn ang="0">
                    <a:pos x="T9" y="T11"/>
                  </a:cxn>
                  <a:cxn ang="0">
                    <a:pos x="T13" y="T15"/>
                  </a:cxn>
                </a:cxnLst>
                <a:rect l="0" t="0" r="r" b="b"/>
                <a:pathLst>
                  <a:path w="1506" h="1051">
                    <a:moveTo>
                      <a:pt x="1505" y="0"/>
                    </a:moveTo>
                    <a:lnTo>
                      <a:pt x="0" y="1050"/>
                    </a:lnTo>
                    <a:lnTo>
                      <a:pt x="1505" y="777"/>
                    </a:lnTo>
                    <a:lnTo>
                      <a:pt x="1505" y="0"/>
                    </a:lnTo>
                    <a:close/>
                  </a:path>
                </a:pathLst>
              </a:custGeom>
              <a:solidFill>
                <a:srgbClr val="51A4D4"/>
              </a:solidFill>
              <a:ln>
                <a:noFill/>
              </a:ln>
              <a:extLs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w="9525">
                    <a:solidFill>
                      <a:srgbClr val="000000"/>
                    </a:solidFill>
                    <a:round/>
                    <a:headEnd/>
                    <a:tailEnd/>
                  </a14:hiddenLine>
                </a:ext>
              </a:extLst>
            </p:spPr>
            <p:txBody>
              <a:bodyPr rot="0" vert="horz" wrap="square" lIns="91440" tIns="45720" rIns="91440" bIns="45720" anchor="t" anchorCtr="0" upright="1">
                <a:noAutofit/>
              </a:bodyPr>
              <a:lstStyle/>
              <a:p>
                <a:endParaRPr lang="en-ZA" sz="3200"/>
              </a:p>
            </p:txBody>
          </p:sp>
        </p:grpSp>
        <p:grpSp>
          <p:nvGrpSpPr>
            <p:cNvPr id="12" name="Group 11"/>
            <p:cNvGrpSpPr>
              <a:grpSpLocks/>
            </p:cNvGrpSpPr>
            <p:nvPr/>
          </p:nvGrpSpPr>
          <p:grpSpPr bwMode="auto">
            <a:xfrm>
              <a:off x="3303" y="43"/>
              <a:ext cx="1506" cy="2126"/>
              <a:chOff x="3303" y="43"/>
              <a:chExt cx="1506" cy="2126"/>
            </a:xfrm>
          </p:grpSpPr>
          <p:sp>
            <p:nvSpPr>
              <p:cNvPr id="25" name="Freeform 24"/>
              <p:cNvSpPr>
                <a:spLocks/>
              </p:cNvSpPr>
              <p:nvPr/>
            </p:nvSpPr>
            <p:spPr bwMode="auto">
              <a:xfrm>
                <a:off x="3303" y="43"/>
                <a:ext cx="1506" cy="2126"/>
              </a:xfrm>
              <a:custGeom>
                <a:avLst/>
                <a:gdLst>
                  <a:gd name="T0" fmla="+- 0 4808 3303"/>
                  <a:gd name="T1" fmla="*/ T0 w 1506"/>
                  <a:gd name="T2" fmla="+- 0 43 43"/>
                  <a:gd name="T3" fmla="*/ 43 h 2126"/>
                  <a:gd name="T4" fmla="+- 0 3303 3303"/>
                  <a:gd name="T5" fmla="*/ T4 w 1506"/>
                  <a:gd name="T6" fmla="+- 0 2168 43"/>
                  <a:gd name="T7" fmla="*/ 2168 h 2126"/>
                  <a:gd name="T8" fmla="+- 0 4808 3303"/>
                  <a:gd name="T9" fmla="*/ T8 w 1506"/>
                  <a:gd name="T10" fmla="+- 0 820 43"/>
                  <a:gd name="T11" fmla="*/ 820 h 2126"/>
                  <a:gd name="T12" fmla="+- 0 4808 3303"/>
                  <a:gd name="T13" fmla="*/ T12 w 1506"/>
                  <a:gd name="T14" fmla="+- 0 43 43"/>
                  <a:gd name="T15" fmla="*/ 43 h 2126"/>
                </a:gdLst>
                <a:ahLst/>
                <a:cxnLst>
                  <a:cxn ang="0">
                    <a:pos x="T1" y="T3"/>
                  </a:cxn>
                  <a:cxn ang="0">
                    <a:pos x="T5" y="T7"/>
                  </a:cxn>
                  <a:cxn ang="0">
                    <a:pos x="T9" y="T11"/>
                  </a:cxn>
                  <a:cxn ang="0">
                    <a:pos x="T13" y="T15"/>
                  </a:cxn>
                </a:cxnLst>
                <a:rect l="0" t="0" r="r" b="b"/>
                <a:pathLst>
                  <a:path w="1506" h="2126">
                    <a:moveTo>
                      <a:pt x="1505" y="0"/>
                    </a:moveTo>
                    <a:lnTo>
                      <a:pt x="0" y="2125"/>
                    </a:lnTo>
                    <a:lnTo>
                      <a:pt x="1505" y="777"/>
                    </a:lnTo>
                    <a:lnTo>
                      <a:pt x="1505" y="0"/>
                    </a:lnTo>
                    <a:close/>
                  </a:path>
                </a:pathLst>
              </a:custGeom>
              <a:solidFill>
                <a:srgbClr val="51A4D4"/>
              </a:solidFill>
              <a:ln>
                <a:noFill/>
              </a:ln>
              <a:extLs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w="9525">
                    <a:solidFill>
                      <a:srgbClr val="000000"/>
                    </a:solidFill>
                    <a:round/>
                    <a:headEnd/>
                    <a:tailEnd/>
                  </a14:hiddenLine>
                </a:ext>
              </a:extLst>
            </p:spPr>
            <p:txBody>
              <a:bodyPr rot="0" vert="horz" wrap="square" lIns="91440" tIns="45720" rIns="91440" bIns="45720" anchor="t" anchorCtr="0" upright="1">
                <a:noAutofit/>
              </a:bodyPr>
              <a:lstStyle/>
              <a:p>
                <a:endParaRPr lang="en-ZA" sz="3200"/>
              </a:p>
            </p:txBody>
          </p:sp>
        </p:grpSp>
        <p:grpSp>
          <p:nvGrpSpPr>
            <p:cNvPr id="13" name="Group 12"/>
            <p:cNvGrpSpPr>
              <a:grpSpLocks/>
            </p:cNvGrpSpPr>
            <p:nvPr/>
          </p:nvGrpSpPr>
          <p:grpSpPr bwMode="auto">
            <a:xfrm>
              <a:off x="3303" y="2168"/>
              <a:ext cx="1506" cy="800"/>
              <a:chOff x="3303" y="2168"/>
              <a:chExt cx="1506" cy="800"/>
            </a:xfrm>
          </p:grpSpPr>
          <p:sp>
            <p:nvSpPr>
              <p:cNvPr id="24" name="Freeform 23"/>
              <p:cNvSpPr>
                <a:spLocks/>
              </p:cNvSpPr>
              <p:nvPr/>
            </p:nvSpPr>
            <p:spPr bwMode="auto">
              <a:xfrm>
                <a:off x="3303" y="2168"/>
                <a:ext cx="1506" cy="800"/>
              </a:xfrm>
              <a:custGeom>
                <a:avLst/>
                <a:gdLst>
                  <a:gd name="T0" fmla="+- 0 3303 3303"/>
                  <a:gd name="T1" fmla="*/ T0 w 1506"/>
                  <a:gd name="T2" fmla="+- 0 2168 2168"/>
                  <a:gd name="T3" fmla="*/ 2168 h 800"/>
                  <a:gd name="T4" fmla="+- 0 4808 3303"/>
                  <a:gd name="T5" fmla="*/ T4 w 1506"/>
                  <a:gd name="T6" fmla="+- 0 2967 2168"/>
                  <a:gd name="T7" fmla="*/ 2967 h 800"/>
                  <a:gd name="T8" fmla="+- 0 4808 3303"/>
                  <a:gd name="T9" fmla="*/ T8 w 1506"/>
                  <a:gd name="T10" fmla="+- 0 2190 2168"/>
                  <a:gd name="T11" fmla="*/ 2190 h 800"/>
                  <a:gd name="T12" fmla="+- 0 3303 3303"/>
                  <a:gd name="T13" fmla="*/ T12 w 1506"/>
                  <a:gd name="T14" fmla="+- 0 2168 2168"/>
                  <a:gd name="T15" fmla="*/ 2168 h 800"/>
                </a:gdLst>
                <a:ahLst/>
                <a:cxnLst>
                  <a:cxn ang="0">
                    <a:pos x="T1" y="T3"/>
                  </a:cxn>
                  <a:cxn ang="0">
                    <a:pos x="T5" y="T7"/>
                  </a:cxn>
                  <a:cxn ang="0">
                    <a:pos x="T9" y="T11"/>
                  </a:cxn>
                  <a:cxn ang="0">
                    <a:pos x="T13" y="T15"/>
                  </a:cxn>
                </a:cxnLst>
                <a:rect l="0" t="0" r="r" b="b"/>
                <a:pathLst>
                  <a:path w="1506" h="800">
                    <a:moveTo>
                      <a:pt x="0" y="0"/>
                    </a:moveTo>
                    <a:lnTo>
                      <a:pt x="1505" y="799"/>
                    </a:lnTo>
                    <a:lnTo>
                      <a:pt x="1505" y="22"/>
                    </a:lnTo>
                    <a:lnTo>
                      <a:pt x="0" y="0"/>
                    </a:lnTo>
                    <a:close/>
                  </a:path>
                </a:pathLst>
              </a:custGeom>
              <a:solidFill>
                <a:srgbClr val="51A4D4"/>
              </a:solidFill>
              <a:ln>
                <a:noFill/>
              </a:ln>
              <a:extLs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w="9525">
                    <a:solidFill>
                      <a:srgbClr val="000000"/>
                    </a:solidFill>
                    <a:round/>
                    <a:headEnd/>
                    <a:tailEnd/>
                  </a14:hiddenLine>
                </a:ext>
              </a:extLst>
            </p:spPr>
            <p:txBody>
              <a:bodyPr rot="0" vert="horz" wrap="square" lIns="91440" tIns="45720" rIns="91440" bIns="45720" anchor="t" anchorCtr="0" upright="1">
                <a:noAutofit/>
              </a:bodyPr>
              <a:lstStyle/>
              <a:p>
                <a:endParaRPr lang="en-ZA" sz="3200"/>
              </a:p>
            </p:txBody>
          </p:sp>
        </p:grpSp>
        <p:grpSp>
          <p:nvGrpSpPr>
            <p:cNvPr id="14" name="Group 13"/>
            <p:cNvGrpSpPr>
              <a:grpSpLocks/>
            </p:cNvGrpSpPr>
            <p:nvPr/>
          </p:nvGrpSpPr>
          <p:grpSpPr bwMode="auto">
            <a:xfrm>
              <a:off x="3303" y="2168"/>
              <a:ext cx="1506" cy="1859"/>
              <a:chOff x="3303" y="2168"/>
              <a:chExt cx="1506" cy="1859"/>
            </a:xfrm>
          </p:grpSpPr>
          <p:sp>
            <p:nvSpPr>
              <p:cNvPr id="23" name="Freeform 22"/>
              <p:cNvSpPr>
                <a:spLocks/>
              </p:cNvSpPr>
              <p:nvPr/>
            </p:nvSpPr>
            <p:spPr bwMode="auto">
              <a:xfrm>
                <a:off x="3303" y="2168"/>
                <a:ext cx="1506" cy="1859"/>
              </a:xfrm>
              <a:custGeom>
                <a:avLst/>
                <a:gdLst>
                  <a:gd name="T0" fmla="+- 0 3303 3303"/>
                  <a:gd name="T1" fmla="*/ T0 w 1506"/>
                  <a:gd name="T2" fmla="+- 0 2168 2168"/>
                  <a:gd name="T3" fmla="*/ 2168 h 1859"/>
                  <a:gd name="T4" fmla="+- 0 4808 3303"/>
                  <a:gd name="T5" fmla="*/ T4 w 1506"/>
                  <a:gd name="T6" fmla="+- 0 4027 2168"/>
                  <a:gd name="T7" fmla="*/ 4027 h 1859"/>
                  <a:gd name="T8" fmla="+- 0 4808 3303"/>
                  <a:gd name="T9" fmla="*/ T8 w 1506"/>
                  <a:gd name="T10" fmla="+- 0 3250 2168"/>
                  <a:gd name="T11" fmla="*/ 3250 h 1859"/>
                  <a:gd name="T12" fmla="+- 0 3303 3303"/>
                  <a:gd name="T13" fmla="*/ T12 w 1506"/>
                  <a:gd name="T14" fmla="+- 0 2168 2168"/>
                  <a:gd name="T15" fmla="*/ 2168 h 1859"/>
                </a:gdLst>
                <a:ahLst/>
                <a:cxnLst>
                  <a:cxn ang="0">
                    <a:pos x="T1" y="T3"/>
                  </a:cxn>
                  <a:cxn ang="0">
                    <a:pos x="T5" y="T7"/>
                  </a:cxn>
                  <a:cxn ang="0">
                    <a:pos x="T9" y="T11"/>
                  </a:cxn>
                  <a:cxn ang="0">
                    <a:pos x="T13" y="T15"/>
                  </a:cxn>
                </a:cxnLst>
                <a:rect l="0" t="0" r="r" b="b"/>
                <a:pathLst>
                  <a:path w="1506" h="1859">
                    <a:moveTo>
                      <a:pt x="0" y="0"/>
                    </a:moveTo>
                    <a:lnTo>
                      <a:pt x="1505" y="1859"/>
                    </a:lnTo>
                    <a:lnTo>
                      <a:pt x="1505" y="1082"/>
                    </a:lnTo>
                    <a:lnTo>
                      <a:pt x="0" y="0"/>
                    </a:lnTo>
                    <a:close/>
                  </a:path>
                </a:pathLst>
              </a:custGeom>
              <a:solidFill>
                <a:srgbClr val="51A4D4"/>
              </a:solidFill>
              <a:ln>
                <a:noFill/>
              </a:ln>
              <a:extLs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w="9525">
                    <a:solidFill>
                      <a:srgbClr val="000000"/>
                    </a:solidFill>
                    <a:round/>
                    <a:headEnd/>
                    <a:tailEnd/>
                  </a14:hiddenLine>
                </a:ext>
              </a:extLst>
            </p:spPr>
            <p:txBody>
              <a:bodyPr rot="0" vert="horz" wrap="square" lIns="91440" tIns="45720" rIns="91440" bIns="45720" anchor="t" anchorCtr="0" upright="1">
                <a:noAutofit/>
              </a:bodyPr>
              <a:lstStyle/>
              <a:p>
                <a:endParaRPr lang="en-ZA" sz="3200"/>
              </a:p>
            </p:txBody>
          </p:sp>
        </p:grpSp>
        <p:grpSp>
          <p:nvGrpSpPr>
            <p:cNvPr id="15" name="Group 14"/>
            <p:cNvGrpSpPr>
              <a:grpSpLocks/>
            </p:cNvGrpSpPr>
            <p:nvPr/>
          </p:nvGrpSpPr>
          <p:grpSpPr bwMode="auto">
            <a:xfrm>
              <a:off x="869" y="365"/>
              <a:ext cx="6041" cy="4747"/>
              <a:chOff x="869" y="365"/>
              <a:chExt cx="6041" cy="4747"/>
            </a:xfrm>
          </p:grpSpPr>
          <p:sp>
            <p:nvSpPr>
              <p:cNvPr id="16" name="Freeform 15"/>
              <p:cNvSpPr>
                <a:spLocks/>
              </p:cNvSpPr>
              <p:nvPr/>
            </p:nvSpPr>
            <p:spPr bwMode="auto">
              <a:xfrm>
                <a:off x="3303" y="2168"/>
                <a:ext cx="1506" cy="2944"/>
              </a:xfrm>
              <a:custGeom>
                <a:avLst/>
                <a:gdLst>
                  <a:gd name="T0" fmla="+- 0 3303 3303"/>
                  <a:gd name="T1" fmla="*/ T0 w 1506"/>
                  <a:gd name="T2" fmla="+- 0 2168 2168"/>
                  <a:gd name="T3" fmla="*/ 2168 h 2944"/>
                  <a:gd name="T4" fmla="+- 0 4808 3303"/>
                  <a:gd name="T5" fmla="*/ T4 w 1506"/>
                  <a:gd name="T6" fmla="+- 0 5112 2168"/>
                  <a:gd name="T7" fmla="*/ 5112 h 2944"/>
                  <a:gd name="T8" fmla="+- 0 4808 3303"/>
                  <a:gd name="T9" fmla="*/ T8 w 1506"/>
                  <a:gd name="T10" fmla="+- 0 4335 2168"/>
                  <a:gd name="T11" fmla="*/ 4335 h 2944"/>
                  <a:gd name="T12" fmla="+- 0 3303 3303"/>
                  <a:gd name="T13" fmla="*/ T12 w 1506"/>
                  <a:gd name="T14" fmla="+- 0 2168 2168"/>
                  <a:gd name="T15" fmla="*/ 2168 h 2944"/>
                </a:gdLst>
                <a:ahLst/>
                <a:cxnLst>
                  <a:cxn ang="0">
                    <a:pos x="T1" y="T3"/>
                  </a:cxn>
                  <a:cxn ang="0">
                    <a:pos x="T5" y="T7"/>
                  </a:cxn>
                  <a:cxn ang="0">
                    <a:pos x="T9" y="T11"/>
                  </a:cxn>
                  <a:cxn ang="0">
                    <a:pos x="T13" y="T15"/>
                  </a:cxn>
                </a:cxnLst>
                <a:rect l="0" t="0" r="r" b="b"/>
                <a:pathLst>
                  <a:path w="1506" h="2944">
                    <a:moveTo>
                      <a:pt x="0" y="0"/>
                    </a:moveTo>
                    <a:lnTo>
                      <a:pt x="1505" y="2944"/>
                    </a:lnTo>
                    <a:lnTo>
                      <a:pt x="1505" y="2167"/>
                    </a:lnTo>
                    <a:lnTo>
                      <a:pt x="0" y="0"/>
                    </a:lnTo>
                    <a:close/>
                  </a:path>
                </a:pathLst>
              </a:custGeom>
              <a:solidFill>
                <a:srgbClr val="51A4D4"/>
              </a:solidFill>
              <a:ln>
                <a:noFill/>
              </a:ln>
              <a:extLs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w="9525">
                    <a:solidFill>
                      <a:srgbClr val="000000"/>
                    </a:solidFill>
                    <a:round/>
                    <a:headEnd/>
                    <a:tailEnd/>
                  </a14:hiddenLine>
                </a:ext>
              </a:extLst>
            </p:spPr>
            <p:txBody>
              <a:bodyPr rot="0" vert="horz" wrap="square" lIns="91440" tIns="45720" rIns="91440" bIns="45720" anchor="t" anchorCtr="0" upright="1">
                <a:noAutofit/>
              </a:bodyPr>
              <a:lstStyle/>
              <a:p>
                <a:endParaRPr lang="en-ZA" sz="3200"/>
              </a:p>
            </p:txBody>
          </p:sp>
          <p:sp>
            <p:nvSpPr>
              <p:cNvPr id="17" name="Text Box 1198"/>
              <p:cNvSpPr txBox="1">
                <a:spLocks noChangeArrowheads="1"/>
              </p:cNvSpPr>
              <p:nvPr/>
            </p:nvSpPr>
            <p:spPr bwMode="auto">
              <a:xfrm>
                <a:off x="5726" y="365"/>
                <a:ext cx="694" cy="160"/>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w="9525">
                    <a:solidFill>
                      <a:srgbClr val="000000"/>
                    </a:solidFill>
                    <a:miter lim="800000"/>
                    <a:headEnd/>
                    <a:tailEnd/>
                  </a14:hiddenLine>
                </a:ext>
              </a:extLst>
            </p:spPr>
            <p:txBody>
              <a:bodyPr rot="0" vert="horz" wrap="square" lIns="0" tIns="0" rIns="0" bIns="0" anchor="t" anchorCtr="0" upright="1">
                <a:noAutofit/>
              </a:bodyPr>
              <a:lstStyle/>
              <a:p>
                <a:pPr>
                  <a:lnSpc>
                    <a:spcPts val="765"/>
                  </a:lnSpc>
                  <a:spcAft>
                    <a:spcPts val="0"/>
                  </a:spcAft>
                </a:pPr>
                <a:r>
                  <a:rPr lang="en-ZA" sz="1100" b="1">
                    <a:solidFill>
                      <a:srgbClr val="FFFFFF"/>
                    </a:solidFill>
                    <a:effectLst/>
                    <a:latin typeface="Helvetica" panose="020B0604020202020204" pitchFamily="34" charset="0"/>
                    <a:ea typeface="Calibri" panose="020F0502020204030204" pitchFamily="34" charset="0"/>
                    <a:cs typeface="Times New Roman" panose="02020603050405020304" pitchFamily="18" charset="0"/>
                  </a:rPr>
                  <a:t>Prepared</a:t>
                </a:r>
                <a:endParaRPr lang="en-ZA">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 Box 1197"/>
              <p:cNvSpPr txBox="1">
                <a:spLocks noChangeArrowheads="1"/>
              </p:cNvSpPr>
              <p:nvPr/>
            </p:nvSpPr>
            <p:spPr bwMode="auto">
              <a:xfrm>
                <a:off x="5406" y="1430"/>
                <a:ext cx="1334" cy="160"/>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w="9525">
                    <a:solidFill>
                      <a:srgbClr val="000000"/>
                    </a:solidFill>
                    <a:miter lim="800000"/>
                    <a:headEnd/>
                    <a:tailEnd/>
                  </a14:hiddenLine>
                </a:ext>
              </a:extLst>
            </p:spPr>
            <p:txBody>
              <a:bodyPr rot="0" vert="horz" wrap="square" lIns="0" tIns="0" rIns="0" bIns="0" anchor="t" anchorCtr="0" upright="1">
                <a:noAutofit/>
              </a:bodyPr>
              <a:lstStyle/>
              <a:p>
                <a:pPr>
                  <a:lnSpc>
                    <a:spcPts val="765"/>
                  </a:lnSpc>
                  <a:spcAft>
                    <a:spcPts val="0"/>
                  </a:spcAft>
                </a:pPr>
                <a:r>
                  <a:rPr lang="en-ZA" sz="1100" b="1">
                    <a:solidFill>
                      <a:srgbClr val="FFFFFF"/>
                    </a:solidFill>
                    <a:effectLst/>
                    <a:latin typeface="Helvetica" panose="020B0604020202020204" pitchFamily="34" charset="0"/>
                    <a:ea typeface="Calibri" panose="020F0502020204030204" pitchFamily="34" charset="0"/>
                    <a:cs typeface="Times New Roman" panose="02020603050405020304" pitchFamily="18" charset="0"/>
                  </a:rPr>
                  <a:t>Health Promoting</a:t>
                </a:r>
                <a:endParaRPr lang="en-ZA">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 Box 1196"/>
              <p:cNvSpPr txBox="1">
                <a:spLocks noChangeArrowheads="1"/>
              </p:cNvSpPr>
              <p:nvPr/>
            </p:nvSpPr>
            <p:spPr bwMode="auto">
              <a:xfrm>
                <a:off x="869" y="2105"/>
                <a:ext cx="1823" cy="200"/>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w="9525">
                    <a:solidFill>
                      <a:srgbClr val="000000"/>
                    </a:solidFill>
                    <a:miter lim="800000"/>
                    <a:headEnd/>
                    <a:tailEnd/>
                  </a14:hiddenLine>
                </a:ext>
              </a:extLst>
            </p:spPr>
            <p:txBody>
              <a:bodyPr rot="0" vert="horz" wrap="square" lIns="0" tIns="0" rIns="0" bIns="0" anchor="t" anchorCtr="0" upright="1">
                <a:noAutofit/>
              </a:bodyPr>
              <a:lstStyle/>
              <a:p>
                <a:pPr>
                  <a:lnSpc>
                    <a:spcPts val="955"/>
                  </a:lnSpc>
                  <a:spcAft>
                    <a:spcPts val="0"/>
                  </a:spcAft>
                </a:pPr>
                <a:r>
                  <a:rPr lang="en-ZA" sz="1400" b="1" dirty="0">
                    <a:solidFill>
                      <a:srgbClr val="FFFFFF"/>
                    </a:solidFill>
                    <a:effectLst/>
                    <a:latin typeface="Helvetica" panose="020B0604020202020204" pitchFamily="34" charset="0"/>
                    <a:ea typeface="Calibri" panose="020F0502020204030204" pitchFamily="34" charset="0"/>
                    <a:cs typeface="Times New Roman" panose="02020603050405020304" pitchFamily="18" charset="0"/>
                  </a:rPr>
                  <a:t>Optimal Disclosure</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Box 1195"/>
              <p:cNvSpPr txBox="1">
                <a:spLocks noChangeArrowheads="1"/>
              </p:cNvSpPr>
              <p:nvPr/>
            </p:nvSpPr>
            <p:spPr bwMode="auto">
              <a:xfrm>
                <a:off x="5211" y="2330"/>
                <a:ext cx="1699" cy="459"/>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w="9525">
                    <a:solidFill>
                      <a:srgbClr val="000000"/>
                    </a:solidFill>
                    <a:miter lim="800000"/>
                    <a:headEnd/>
                    <a:tailEnd/>
                  </a14:hiddenLine>
                </a:ext>
              </a:extLst>
            </p:spPr>
            <p:txBody>
              <a:bodyPr rot="0" vert="horz" wrap="square" lIns="0" tIns="0" rIns="0" bIns="0" anchor="t" anchorCtr="0" upright="1">
                <a:noAutofit/>
              </a:bodyPr>
              <a:lstStyle/>
              <a:p>
                <a:pPr algn="ctr">
                  <a:lnSpc>
                    <a:spcPts val="765"/>
                  </a:lnSpc>
                  <a:spcAft>
                    <a:spcPts val="0"/>
                  </a:spcAft>
                </a:pPr>
                <a:r>
                  <a:rPr lang="en-ZA" sz="1100" b="1" dirty="0">
                    <a:solidFill>
                      <a:srgbClr val="FFFFFF"/>
                    </a:solidFill>
                    <a:effectLst/>
                    <a:latin typeface="Helvetica" panose="020B0604020202020204" pitchFamily="34" charset="0"/>
                    <a:ea typeface="Calibri" panose="020F0502020204030204" pitchFamily="34" charset="0"/>
                    <a:cs typeface="Times New Roman" panose="02020603050405020304" pitchFamily="18" charset="0"/>
                  </a:rPr>
                  <a:t>Supportive and</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a:p>
                <a:pPr algn="ctr">
                  <a:spcBef>
                    <a:spcPts val="75"/>
                  </a:spcBef>
                  <a:spcAft>
                    <a:spcPts val="0"/>
                  </a:spcAft>
                </a:pPr>
                <a:r>
                  <a:rPr lang="en-ZA" sz="1100" b="1" dirty="0">
                    <a:solidFill>
                      <a:srgbClr val="FFFFFF"/>
                    </a:solidFill>
                    <a:effectLst/>
                    <a:latin typeface="Helvetica" panose="020B0604020202020204" pitchFamily="34" charset="0"/>
                    <a:ea typeface="Calibri" panose="020F0502020204030204" pitchFamily="34" charset="0"/>
                    <a:cs typeface="Times New Roman" panose="02020603050405020304" pitchFamily="18" charset="0"/>
                  </a:rPr>
                  <a:t>Enabling Environment</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Box 1193"/>
              <p:cNvSpPr txBox="1">
                <a:spLocks noChangeArrowheads="1"/>
              </p:cNvSpPr>
              <p:nvPr/>
            </p:nvSpPr>
            <p:spPr bwMode="auto">
              <a:xfrm>
                <a:off x="5449" y="4644"/>
                <a:ext cx="1254" cy="160"/>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w="9525">
                    <a:solidFill>
                      <a:srgbClr val="000000"/>
                    </a:solidFill>
                    <a:miter lim="800000"/>
                    <a:headEnd/>
                    <a:tailEnd/>
                  </a14:hiddenLine>
                </a:ext>
              </a:extLst>
            </p:spPr>
            <p:txBody>
              <a:bodyPr rot="0" vert="horz" wrap="square" lIns="0" tIns="0" rIns="0" bIns="0" anchor="t" anchorCtr="0" upright="1">
                <a:noAutofit/>
              </a:bodyPr>
              <a:lstStyle/>
              <a:p>
                <a:pPr>
                  <a:lnSpc>
                    <a:spcPts val="765"/>
                  </a:lnSpc>
                  <a:spcAft>
                    <a:spcPts val="0"/>
                  </a:spcAft>
                </a:pPr>
                <a:r>
                  <a:rPr lang="en-ZA" sz="1100" b="1" dirty="0">
                    <a:solidFill>
                      <a:srgbClr val="FFFFFF"/>
                    </a:solidFill>
                    <a:effectLst/>
                    <a:latin typeface="Helvetica" panose="020B0604020202020204" pitchFamily="34" charset="0"/>
                    <a:ea typeface="Calibri" panose="020F0502020204030204" pitchFamily="34" charset="0"/>
                    <a:cs typeface="Times New Roman" panose="02020603050405020304" pitchFamily="18" charset="0"/>
                  </a:rPr>
                  <a:t>Age Appropriate</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3" name="Content Placeholder 2"/>
          <p:cNvSpPr txBox="1">
            <a:spLocks/>
          </p:cNvSpPr>
          <p:nvPr/>
        </p:nvSpPr>
        <p:spPr>
          <a:xfrm>
            <a:off x="298290" y="1121689"/>
            <a:ext cx="7850591" cy="4850553"/>
          </a:xfrm>
          <a:prstGeom prst="rect">
            <a:avLst/>
          </a:prstGeom>
        </p:spPr>
        <p:txBody>
          <a:bodyPr/>
          <a:lst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altLang="en-US" sz="2500" dirty="0">
                <a:cs typeface="Arial" panose="020B0604020202020204" pitchFamily="34" charset="0"/>
              </a:rPr>
              <a:t>Optimal Disclosure</a:t>
            </a:r>
          </a:p>
          <a:p>
            <a:r>
              <a:rPr lang="en-ZA" sz="2000" dirty="0">
                <a:cs typeface="Arial" panose="020B0604020202020204" pitchFamily="34" charset="0"/>
              </a:rPr>
              <a:t>Disclosure that is prepared, health-promoting, age-appropriate, takes place within a supportive and enabling environment and is handled according to the complexity of the situation.</a:t>
            </a:r>
          </a:p>
          <a:p>
            <a:pPr marL="0" indent="0">
              <a:buFont typeface="Arial" pitchFamily="34" charset="0"/>
              <a:buNone/>
            </a:pPr>
            <a:endParaRPr lang="en-US" altLang="en-US" sz="2500" dirty="0">
              <a:cs typeface="Arial" panose="020B0604020202020204" pitchFamily="34" charset="0"/>
            </a:endParaRPr>
          </a:p>
          <a:p>
            <a:pPr marL="0" indent="0">
              <a:buFont typeface="Arial" pitchFamily="34" charset="0"/>
              <a:buNone/>
            </a:pPr>
            <a:endParaRPr lang="en-US" altLang="en-US" sz="2500" dirty="0">
              <a:cs typeface="Arial" panose="020B0604020202020204" pitchFamily="34" charset="0"/>
            </a:endParaRPr>
          </a:p>
        </p:txBody>
      </p:sp>
      <p:sp>
        <p:nvSpPr>
          <p:cNvPr id="5" name="Title 1"/>
          <p:cNvSpPr txBox="1">
            <a:spLocks/>
          </p:cNvSpPr>
          <p:nvPr/>
        </p:nvSpPr>
        <p:spPr>
          <a:xfrm>
            <a:off x="278284" y="43849"/>
            <a:ext cx="7126781" cy="648847"/>
          </a:xfrm>
          <a:prstGeom prst="rect">
            <a:avLst/>
          </a:prstGeom>
        </p:spPr>
        <p:txBody>
          <a:bodyPr anchor="ctr"/>
          <a:lstStyle>
            <a:lvl1pPr algn="ctr" defTabSz="914290" rtl="0" eaLnBrk="1" latinLnBrk="0" hangingPunct="1">
              <a:spcBef>
                <a:spcPct val="0"/>
              </a:spcBef>
              <a:buNone/>
              <a:defRPr sz="4400" kern="1200">
                <a:solidFill>
                  <a:schemeClr val="tx1"/>
                </a:solidFill>
                <a:latin typeface="+mj-lt"/>
                <a:ea typeface="+mj-ea"/>
                <a:cs typeface="+mj-cs"/>
              </a:defRPr>
            </a:lvl1pPr>
          </a:lstStyle>
          <a:p>
            <a:pPr algn="l"/>
            <a:r>
              <a:rPr lang="en-US" altLang="en-US" sz="2600" dirty="0">
                <a:solidFill>
                  <a:schemeClr val="bg1"/>
                </a:solidFill>
                <a:latin typeface="+mn-lt"/>
                <a:cs typeface="Arial" panose="020B0604020202020204" pitchFamily="34" charset="0"/>
              </a:rPr>
              <a:t>Chapter 1: Disclosure Guiding Principles</a:t>
            </a:r>
          </a:p>
        </p:txBody>
      </p:sp>
      <p:pic>
        <p:nvPicPr>
          <p:cNvPr id="8"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1520" y="6093296"/>
            <a:ext cx="1345264" cy="47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 Box 1194"/>
          <p:cNvSpPr txBox="1">
            <a:spLocks noChangeArrowheads="1"/>
          </p:cNvSpPr>
          <p:nvPr/>
        </p:nvSpPr>
        <p:spPr bwMode="auto">
          <a:xfrm>
            <a:off x="6318970" y="4978800"/>
            <a:ext cx="1954964" cy="250400"/>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w="9525">
                <a:solidFill>
                  <a:srgbClr val="000000"/>
                </a:solidFill>
                <a:miter lim="800000"/>
                <a:headEnd/>
                <a:tailEnd/>
              </a14:hiddenLine>
            </a:ext>
          </a:extLst>
        </p:spPr>
        <p:txBody>
          <a:bodyPr rot="0" vert="horz" wrap="square" lIns="0" tIns="0" rIns="0" bIns="0" anchor="t" anchorCtr="0" upright="1">
            <a:noAutofit/>
          </a:bodyPr>
          <a:lstStyle/>
          <a:p>
            <a:pPr indent="55880" algn="ctr">
              <a:lnSpc>
                <a:spcPct val="150000"/>
              </a:lnSpc>
              <a:spcAft>
                <a:spcPts val="0"/>
              </a:spcAft>
            </a:pPr>
            <a:r>
              <a:rPr lang="en-ZA" sz="1150" b="1" dirty="0">
                <a:solidFill>
                  <a:srgbClr val="FFFFFF"/>
                </a:solidFill>
                <a:effectLst/>
                <a:latin typeface="Helvetica" panose="020B0604020202020204" pitchFamily="34" charset="0"/>
                <a:ea typeface="Calibri" panose="020F0502020204030204" pitchFamily="34" charset="0"/>
                <a:cs typeface="Times New Roman" panose="02020603050405020304" pitchFamily="18" charset="0"/>
              </a:rPr>
              <a:t>Handled Appropriately</a:t>
            </a:r>
            <a:endParaRPr lang="en-ZA" sz="115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n-ZA" sz="1150" b="1" dirty="0">
                <a:solidFill>
                  <a:srgbClr val="FFFFFF"/>
                </a:solidFill>
                <a:effectLst/>
                <a:latin typeface="Helvetica" panose="020B0604020202020204" pitchFamily="34" charset="0"/>
                <a:ea typeface="Calibri" panose="020F0502020204030204" pitchFamily="34" charset="0"/>
                <a:cs typeface="Times New Roman" panose="02020603050405020304" pitchFamily="18" charset="0"/>
              </a:rPr>
              <a:t>According to Complexity</a:t>
            </a:r>
            <a:endParaRPr lang="en-ZA" sz="11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5046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093296"/>
            <a:ext cx="1345264" cy="47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278284" y="43849"/>
            <a:ext cx="7126781" cy="648847"/>
          </a:xfrm>
          <a:prstGeom prst="rect">
            <a:avLst/>
          </a:prstGeom>
        </p:spPr>
        <p:txBody>
          <a:bodyPr anchor="ctr"/>
          <a:lstStyle>
            <a:lvl1pPr algn="ctr" defTabSz="914290" rtl="0" eaLnBrk="1" latinLnBrk="0" hangingPunct="1">
              <a:spcBef>
                <a:spcPct val="0"/>
              </a:spcBef>
              <a:buNone/>
              <a:defRPr sz="4400" kern="1200">
                <a:solidFill>
                  <a:schemeClr val="tx1"/>
                </a:solidFill>
                <a:latin typeface="+mj-lt"/>
                <a:ea typeface="+mj-ea"/>
                <a:cs typeface="+mj-cs"/>
              </a:defRPr>
            </a:lvl1pPr>
          </a:lstStyle>
          <a:p>
            <a:pPr algn="l"/>
            <a:r>
              <a:rPr lang="en-US" altLang="en-US" sz="2800" dirty="0">
                <a:solidFill>
                  <a:schemeClr val="bg1"/>
                </a:solidFill>
                <a:cs typeface="Arial" panose="020B0604020202020204" pitchFamily="34" charset="0"/>
              </a:rPr>
              <a:t>Chapter 2: Legal and Ethical Framework</a:t>
            </a:r>
          </a:p>
        </p:txBody>
      </p:sp>
      <p:sp>
        <p:nvSpPr>
          <p:cNvPr id="4" name="Content Placeholder 2"/>
          <p:cNvSpPr txBox="1">
            <a:spLocks/>
          </p:cNvSpPr>
          <p:nvPr/>
        </p:nvSpPr>
        <p:spPr>
          <a:xfrm>
            <a:off x="298290" y="1121689"/>
            <a:ext cx="7850591" cy="4850553"/>
          </a:xfrm>
          <a:prstGeom prst="rect">
            <a:avLst/>
          </a:prstGeom>
        </p:spPr>
        <p:txBody>
          <a:bodyPr/>
          <a:lst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altLang="en-US" dirty="0"/>
              <a:t>HIV Testing, Children and the Law</a:t>
            </a:r>
          </a:p>
          <a:p>
            <a:r>
              <a:rPr lang="en-US" altLang="en-US" sz="2400" dirty="0"/>
              <a:t>In small groups, brainstorm the concepts related to testing a child for HIV and compliance with the relevant laws.  Record these responses to share with the larger group.</a:t>
            </a:r>
          </a:p>
          <a:p>
            <a:r>
              <a:rPr lang="en-US" altLang="en-US" sz="2400" dirty="0"/>
              <a:t>Discuss if any group members have ever faced any challenges when testing a child for HIV (in relation to these laws).  Record these responses and select a person from your group to share with the larger group.</a:t>
            </a:r>
          </a:p>
          <a:p>
            <a:pPr marL="0" indent="0">
              <a:buFont typeface="Arial" pitchFamily="34" charset="0"/>
              <a:buNone/>
            </a:pPr>
            <a:endParaRPr lang="en-US" altLang="en-US" dirty="0"/>
          </a:p>
        </p:txBody>
      </p:sp>
    </p:spTree>
    <p:extLst>
      <p:ext uri="{BB962C8B-B14F-4D97-AF65-F5344CB8AC3E}">
        <p14:creationId xmlns:p14="http://schemas.microsoft.com/office/powerpoint/2010/main" val="1064310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093296"/>
            <a:ext cx="1345264" cy="47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278284" y="43849"/>
            <a:ext cx="7126781" cy="648847"/>
          </a:xfrm>
          <a:prstGeom prst="rect">
            <a:avLst/>
          </a:prstGeom>
        </p:spPr>
        <p:txBody>
          <a:bodyPr anchor="ctr"/>
          <a:lstStyle>
            <a:lvl1pPr algn="ctr" defTabSz="914290" rtl="0" eaLnBrk="1" latinLnBrk="0" hangingPunct="1">
              <a:spcBef>
                <a:spcPct val="0"/>
              </a:spcBef>
              <a:buNone/>
              <a:defRPr sz="4400" kern="1200">
                <a:solidFill>
                  <a:schemeClr val="tx1"/>
                </a:solidFill>
                <a:latin typeface="+mj-lt"/>
                <a:ea typeface="+mj-ea"/>
                <a:cs typeface="+mj-cs"/>
              </a:defRPr>
            </a:lvl1pPr>
          </a:lstStyle>
          <a:p>
            <a:pPr algn="l"/>
            <a:r>
              <a:rPr lang="en-US" altLang="en-US" sz="2800" dirty="0">
                <a:solidFill>
                  <a:schemeClr val="bg1"/>
                </a:solidFill>
                <a:cs typeface="Arial" panose="020B0604020202020204" pitchFamily="34" charset="0"/>
              </a:rPr>
              <a:t>Chapter 2: Legal and Ethical Framework</a:t>
            </a:r>
          </a:p>
        </p:txBody>
      </p:sp>
      <p:sp>
        <p:nvSpPr>
          <p:cNvPr id="4" name="Content Placeholder 2"/>
          <p:cNvSpPr txBox="1">
            <a:spLocks/>
          </p:cNvSpPr>
          <p:nvPr/>
        </p:nvSpPr>
        <p:spPr>
          <a:xfrm>
            <a:off x="298290" y="1121689"/>
            <a:ext cx="7850591" cy="4850553"/>
          </a:xfrm>
          <a:prstGeom prst="rect">
            <a:avLst/>
          </a:prstGeom>
        </p:spPr>
        <p:txBody>
          <a:bodyPr/>
          <a:lst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altLang="en-US" dirty="0"/>
          </a:p>
        </p:txBody>
      </p:sp>
      <p:sp>
        <p:nvSpPr>
          <p:cNvPr id="5" name="Content Placeholder 2"/>
          <p:cNvSpPr txBox="1">
            <a:spLocks/>
          </p:cNvSpPr>
          <p:nvPr/>
        </p:nvSpPr>
        <p:spPr>
          <a:xfrm>
            <a:off x="450690" y="1124744"/>
            <a:ext cx="7850591" cy="4850553"/>
          </a:xfrm>
          <a:prstGeom prst="rect">
            <a:avLst/>
          </a:prstGeom>
        </p:spPr>
        <p:txBody>
          <a:bodyPr/>
          <a:lst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ZA" b="1" dirty="0"/>
              <a:t>What is required to test a child according to the law?</a:t>
            </a:r>
          </a:p>
          <a:p>
            <a:pPr>
              <a:spcBef>
                <a:spcPts val="0"/>
              </a:spcBef>
            </a:pPr>
            <a:r>
              <a:rPr lang="en-ZA" sz="2400" dirty="0"/>
              <a:t>Child</a:t>
            </a:r>
          </a:p>
          <a:p>
            <a:pPr>
              <a:spcBef>
                <a:spcPts val="0"/>
              </a:spcBef>
            </a:pPr>
            <a:r>
              <a:rPr lang="en-ZA" sz="2400" dirty="0"/>
              <a:t>Best interest of the child</a:t>
            </a:r>
          </a:p>
          <a:p>
            <a:pPr>
              <a:spcBef>
                <a:spcPts val="0"/>
              </a:spcBef>
            </a:pPr>
            <a:r>
              <a:rPr lang="en-ZA" sz="2400" dirty="0"/>
              <a:t>Pre and Post Counselling</a:t>
            </a:r>
          </a:p>
          <a:p>
            <a:pPr>
              <a:spcBef>
                <a:spcPts val="0"/>
              </a:spcBef>
            </a:pPr>
            <a:r>
              <a:rPr lang="en-ZA" sz="2400" dirty="0"/>
              <a:t>Consent</a:t>
            </a:r>
          </a:p>
          <a:p>
            <a:pPr lvl="1">
              <a:spcBef>
                <a:spcPts val="0"/>
              </a:spcBef>
            </a:pPr>
            <a:r>
              <a:rPr lang="en-ZA" sz="2000" dirty="0"/>
              <a:t>Voluntary</a:t>
            </a:r>
          </a:p>
          <a:p>
            <a:pPr lvl="1">
              <a:spcBef>
                <a:spcPts val="0"/>
              </a:spcBef>
            </a:pPr>
            <a:r>
              <a:rPr lang="en-ZA" sz="2000" dirty="0"/>
              <a:t>Informed</a:t>
            </a:r>
          </a:p>
          <a:p>
            <a:pPr>
              <a:spcBef>
                <a:spcPts val="0"/>
              </a:spcBef>
            </a:pPr>
            <a:r>
              <a:rPr lang="en-ZA" sz="2400" dirty="0"/>
              <a:t>Capacity</a:t>
            </a:r>
          </a:p>
          <a:p>
            <a:pPr>
              <a:spcBef>
                <a:spcPts val="0"/>
              </a:spcBef>
            </a:pPr>
            <a:r>
              <a:rPr lang="en-ZA" sz="2400" dirty="0"/>
              <a:t>Caregiver</a:t>
            </a:r>
          </a:p>
          <a:p>
            <a:pPr>
              <a:spcBef>
                <a:spcPts val="0"/>
              </a:spcBef>
            </a:pPr>
            <a:r>
              <a:rPr lang="en-ZA" sz="2400" dirty="0"/>
              <a:t>Confidentiality</a:t>
            </a:r>
          </a:p>
          <a:p>
            <a:pPr marL="0" indent="0">
              <a:buFont typeface="Arial" pitchFamily="34" charset="0"/>
              <a:buNone/>
            </a:pPr>
            <a:endParaRPr lang="en-US" altLang="en-US" dirty="0"/>
          </a:p>
        </p:txBody>
      </p:sp>
    </p:spTree>
    <p:extLst>
      <p:ext uri="{BB962C8B-B14F-4D97-AF65-F5344CB8AC3E}">
        <p14:creationId xmlns:p14="http://schemas.microsoft.com/office/powerpoint/2010/main" val="3805266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6084168" y="1886393"/>
            <a:ext cx="2675642" cy="42069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093296"/>
            <a:ext cx="1345264" cy="47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278284" y="43849"/>
            <a:ext cx="7126781" cy="648847"/>
          </a:xfrm>
          <a:prstGeom prst="rect">
            <a:avLst/>
          </a:prstGeom>
        </p:spPr>
        <p:txBody>
          <a:bodyPr anchor="ctr"/>
          <a:lstStyle>
            <a:lvl1pPr algn="ctr" defTabSz="914290" rtl="0" eaLnBrk="1" latinLnBrk="0" hangingPunct="1">
              <a:spcBef>
                <a:spcPct val="0"/>
              </a:spcBef>
              <a:buNone/>
              <a:defRPr sz="4400" kern="1200">
                <a:solidFill>
                  <a:schemeClr val="tx1"/>
                </a:solidFill>
                <a:latin typeface="+mj-lt"/>
                <a:ea typeface="+mj-ea"/>
                <a:cs typeface="+mj-cs"/>
              </a:defRPr>
            </a:lvl1pPr>
          </a:lstStyle>
          <a:p>
            <a:pPr algn="l"/>
            <a:r>
              <a:rPr lang="en-US" altLang="en-US" sz="2800" dirty="0">
                <a:solidFill>
                  <a:schemeClr val="bg1"/>
                </a:solidFill>
                <a:cs typeface="Arial" panose="020B0604020202020204" pitchFamily="34" charset="0"/>
              </a:rPr>
              <a:t>Chapter 2: Legal and Ethical Framework</a:t>
            </a:r>
          </a:p>
        </p:txBody>
      </p:sp>
      <p:sp>
        <p:nvSpPr>
          <p:cNvPr id="4" name="Content Placeholder 2"/>
          <p:cNvSpPr txBox="1">
            <a:spLocks/>
          </p:cNvSpPr>
          <p:nvPr/>
        </p:nvSpPr>
        <p:spPr>
          <a:xfrm>
            <a:off x="298290" y="1121689"/>
            <a:ext cx="7850591" cy="4850553"/>
          </a:xfrm>
          <a:prstGeom prst="rect">
            <a:avLst/>
          </a:prstGeom>
        </p:spPr>
        <p:txBody>
          <a:bodyPr/>
          <a:lst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altLang="en-US" dirty="0"/>
          </a:p>
        </p:txBody>
      </p:sp>
      <p:sp>
        <p:nvSpPr>
          <p:cNvPr id="5" name="Content Placeholder 2"/>
          <p:cNvSpPr txBox="1">
            <a:spLocks/>
          </p:cNvSpPr>
          <p:nvPr/>
        </p:nvSpPr>
        <p:spPr>
          <a:xfrm>
            <a:off x="321809" y="1772816"/>
            <a:ext cx="5893861" cy="4850553"/>
          </a:xfrm>
          <a:prstGeom prst="rect">
            <a:avLst/>
          </a:prstGeom>
        </p:spPr>
        <p:txBody>
          <a:bodyPr/>
          <a:lst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339966"/>
              </a:buClr>
            </a:pPr>
            <a:r>
              <a:rPr lang="en-ZA" sz="2400" dirty="0">
                <a:cs typeface="Arial" panose="020B0604020202020204" pitchFamily="34" charset="0"/>
              </a:rPr>
              <a:t>According to the National Policy on HIV Counselling and testing:</a:t>
            </a:r>
          </a:p>
          <a:p>
            <a:pPr>
              <a:buClr>
                <a:srgbClr val="339966"/>
              </a:buClr>
            </a:pPr>
            <a:r>
              <a:rPr lang="en-ZA" sz="2400" dirty="0">
                <a:cs typeface="Arial" panose="020B0604020202020204" pitchFamily="34" charset="0"/>
              </a:rPr>
              <a:t>An HIV exposed infant</a:t>
            </a:r>
          </a:p>
          <a:p>
            <a:pPr>
              <a:buClr>
                <a:srgbClr val="339966"/>
              </a:buClr>
            </a:pPr>
            <a:r>
              <a:rPr lang="en-ZA" sz="2400" dirty="0">
                <a:cs typeface="Arial" panose="020B0604020202020204" pitchFamily="34" charset="0"/>
              </a:rPr>
              <a:t>An abandoned baby</a:t>
            </a:r>
          </a:p>
          <a:p>
            <a:pPr>
              <a:buClr>
                <a:srgbClr val="339966"/>
              </a:buClr>
            </a:pPr>
            <a:r>
              <a:rPr lang="en-ZA" sz="2400" dirty="0">
                <a:cs typeface="Arial" panose="020B0604020202020204" pitchFamily="34" charset="0"/>
              </a:rPr>
              <a:t>An infant younger than 18 months</a:t>
            </a:r>
          </a:p>
          <a:p>
            <a:pPr>
              <a:buClr>
                <a:srgbClr val="339966"/>
              </a:buClr>
            </a:pPr>
            <a:r>
              <a:rPr lang="en-ZA" sz="2400" dirty="0">
                <a:cs typeface="Arial" panose="020B0604020202020204" pitchFamily="34" charset="0"/>
              </a:rPr>
              <a:t>A breast-fed baby of an HIV positive mother</a:t>
            </a:r>
          </a:p>
          <a:p>
            <a:pPr>
              <a:buClr>
                <a:srgbClr val="339966"/>
              </a:buClr>
            </a:pPr>
            <a:r>
              <a:rPr lang="en-ZA" sz="2400" dirty="0">
                <a:cs typeface="Arial" panose="020B0604020202020204" pitchFamily="34" charset="0"/>
              </a:rPr>
              <a:t>An abused child</a:t>
            </a:r>
          </a:p>
          <a:p>
            <a:pPr>
              <a:buClr>
                <a:srgbClr val="339966"/>
              </a:buClr>
            </a:pPr>
            <a:r>
              <a:rPr lang="en-ZA" sz="2400" dirty="0">
                <a:cs typeface="Arial" panose="020B0604020202020204" pitchFamily="34" charset="0"/>
              </a:rPr>
              <a:t>A street child</a:t>
            </a:r>
          </a:p>
          <a:p>
            <a:pPr>
              <a:buClr>
                <a:srgbClr val="339966"/>
              </a:buClr>
            </a:pPr>
            <a:r>
              <a:rPr lang="en-ZA" sz="2400" dirty="0">
                <a:cs typeface="Arial" panose="020B0604020202020204" pitchFamily="34" charset="0"/>
              </a:rPr>
              <a:t>A child over the age of 18 months</a:t>
            </a:r>
          </a:p>
        </p:txBody>
      </p:sp>
      <p:sp>
        <p:nvSpPr>
          <p:cNvPr id="6" name="TextBox 5"/>
          <p:cNvSpPr txBox="1"/>
          <p:nvPr/>
        </p:nvSpPr>
        <p:spPr>
          <a:xfrm>
            <a:off x="6055592" y="4437112"/>
            <a:ext cx="2736304" cy="1323439"/>
          </a:xfrm>
          <a:prstGeom prst="rect">
            <a:avLst/>
          </a:prstGeom>
          <a:noFill/>
        </p:spPr>
        <p:txBody>
          <a:bodyPr wrap="square" rtlCol="0">
            <a:spAutoFit/>
          </a:bodyPr>
          <a:lstStyle/>
          <a:p>
            <a:pPr algn="ctr"/>
            <a:r>
              <a:rPr lang="en-ZA" sz="2000" b="1" dirty="0">
                <a:solidFill>
                  <a:schemeClr val="bg1"/>
                </a:solidFill>
                <a:cs typeface="Arial" panose="020B0604020202020204" pitchFamily="34" charset="0"/>
              </a:rPr>
              <a:t>A child must be 12 years or older to consent independently to an HIV test</a:t>
            </a:r>
            <a:r>
              <a:rPr lang="en-ZA" sz="2000" b="1" dirty="0">
                <a:solidFill>
                  <a:schemeClr val="bg1"/>
                </a:solidFill>
              </a:rPr>
              <a:t>.</a:t>
            </a:r>
            <a:endParaRPr lang="en-ZA" sz="2000" dirty="0">
              <a:solidFill>
                <a:schemeClr val="bg1"/>
              </a:solidFill>
            </a:endParaRPr>
          </a:p>
        </p:txBody>
      </p:sp>
      <p:pic>
        <p:nvPicPr>
          <p:cNvPr id="7" name="Picture 6"/>
          <p:cNvPicPr>
            <a:picLocks noChangeAspect="1"/>
          </p:cNvPicPr>
          <p:nvPr/>
        </p:nvPicPr>
        <p:blipFill rotWithShape="1">
          <a:blip r:embed="rId3"/>
          <a:srcRect b="10000"/>
          <a:stretch/>
        </p:blipFill>
        <p:spPr>
          <a:xfrm>
            <a:off x="6559294" y="2276872"/>
            <a:ext cx="1685114" cy="1944216"/>
          </a:xfrm>
          <a:prstGeom prst="rect">
            <a:avLst/>
          </a:prstGeom>
          <a:effectLst>
            <a:softEdge rad="31750"/>
          </a:effectLst>
        </p:spPr>
      </p:pic>
      <p:sp>
        <p:nvSpPr>
          <p:cNvPr id="9" name="Content Placeholder 8"/>
          <p:cNvSpPr>
            <a:spLocks noGrp="1"/>
          </p:cNvSpPr>
          <p:nvPr>
            <p:ph idx="1"/>
          </p:nvPr>
        </p:nvSpPr>
        <p:spPr>
          <a:xfrm>
            <a:off x="428129" y="1154334"/>
            <a:ext cx="8280400" cy="732059"/>
          </a:xfrm>
        </p:spPr>
        <p:txBody>
          <a:bodyPr/>
          <a:lstStyle/>
          <a:p>
            <a:pPr marL="0" indent="0">
              <a:buNone/>
            </a:pPr>
            <a:r>
              <a:rPr lang="en-ZA" b="1" dirty="0"/>
              <a:t>Types of children who should be tested for HIV.</a:t>
            </a:r>
            <a:endParaRPr lang="en-ZA" sz="1100" b="1" dirty="0"/>
          </a:p>
          <a:p>
            <a:endParaRPr lang="en-ZA" dirty="0"/>
          </a:p>
        </p:txBody>
      </p:sp>
    </p:spTree>
    <p:extLst>
      <p:ext uri="{BB962C8B-B14F-4D97-AF65-F5344CB8AC3E}">
        <p14:creationId xmlns:p14="http://schemas.microsoft.com/office/powerpoint/2010/main" val="686462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093296"/>
            <a:ext cx="1345264" cy="47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278284" y="43849"/>
            <a:ext cx="7126781" cy="648847"/>
          </a:xfrm>
          <a:prstGeom prst="rect">
            <a:avLst/>
          </a:prstGeom>
        </p:spPr>
        <p:txBody>
          <a:bodyPr anchor="ctr"/>
          <a:lstStyle>
            <a:lvl1pPr algn="ctr" defTabSz="914290" rtl="0" eaLnBrk="1" latinLnBrk="0" hangingPunct="1">
              <a:spcBef>
                <a:spcPct val="0"/>
              </a:spcBef>
              <a:buNone/>
              <a:defRPr sz="4400" kern="1200">
                <a:solidFill>
                  <a:schemeClr val="tx1"/>
                </a:solidFill>
                <a:latin typeface="+mj-lt"/>
                <a:ea typeface="+mj-ea"/>
                <a:cs typeface="+mj-cs"/>
              </a:defRPr>
            </a:lvl1pPr>
          </a:lstStyle>
          <a:p>
            <a:pPr algn="l"/>
            <a:r>
              <a:rPr lang="en-US" altLang="en-US" sz="2800" dirty="0">
                <a:solidFill>
                  <a:schemeClr val="bg1"/>
                </a:solidFill>
                <a:latin typeface="+mn-lt"/>
                <a:cs typeface="Arial" panose="020B0604020202020204" pitchFamily="34" charset="0"/>
              </a:rPr>
              <a:t>Chapter 2: Legal and Ethical Framework</a:t>
            </a:r>
          </a:p>
        </p:txBody>
      </p:sp>
      <p:sp>
        <p:nvSpPr>
          <p:cNvPr id="4" name="Content Placeholder 2"/>
          <p:cNvSpPr txBox="1">
            <a:spLocks/>
          </p:cNvSpPr>
          <p:nvPr/>
        </p:nvSpPr>
        <p:spPr>
          <a:xfrm>
            <a:off x="298290" y="1121689"/>
            <a:ext cx="7850591" cy="4850553"/>
          </a:xfrm>
          <a:prstGeom prst="rect">
            <a:avLst/>
          </a:prstGeom>
        </p:spPr>
        <p:txBody>
          <a:bodyPr/>
          <a:lst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altLang="en-US" dirty="0"/>
          </a:p>
        </p:txBody>
      </p:sp>
      <p:sp>
        <p:nvSpPr>
          <p:cNvPr id="5" name="Content Placeholder 2"/>
          <p:cNvSpPr txBox="1">
            <a:spLocks/>
          </p:cNvSpPr>
          <p:nvPr/>
        </p:nvSpPr>
        <p:spPr>
          <a:xfrm>
            <a:off x="395536" y="1027449"/>
            <a:ext cx="7850591" cy="4850553"/>
          </a:xfrm>
          <a:prstGeom prst="rect">
            <a:avLst/>
          </a:prstGeom>
        </p:spPr>
        <p:txBody>
          <a:bodyPr/>
          <a:lst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339966"/>
              </a:buClr>
              <a:buNone/>
            </a:pPr>
            <a:r>
              <a:rPr lang="en-ZA" sz="3600" b="1" dirty="0">
                <a:cs typeface="Arial" panose="020B0604020202020204" pitchFamily="34" charset="0"/>
              </a:rPr>
              <a:t>Concept of “best interest”</a:t>
            </a:r>
          </a:p>
          <a:p>
            <a:pPr marL="457200" indent="-457200">
              <a:buClr>
                <a:srgbClr val="339966"/>
              </a:buClr>
            </a:pPr>
            <a:r>
              <a:rPr lang="en-ZA" sz="2400" dirty="0">
                <a:cs typeface="Arial" panose="020B0604020202020204" pitchFamily="34" charset="0"/>
              </a:rPr>
              <a:t>This is a legal concept that requires decision makers to consider what is “best” for an individual child.</a:t>
            </a:r>
          </a:p>
          <a:p>
            <a:pPr marL="457200" indent="-457200">
              <a:buClr>
                <a:srgbClr val="339966"/>
              </a:buClr>
            </a:pPr>
            <a:r>
              <a:rPr lang="en-ZA" sz="2400" dirty="0">
                <a:cs typeface="Arial" panose="020B0604020202020204" pitchFamily="34" charset="0"/>
              </a:rPr>
              <a:t>What effect will the decision have on the child (Physically, emotionally, spiritually etc.)?</a:t>
            </a:r>
          </a:p>
          <a:p>
            <a:pPr marL="457200" indent="-457200">
              <a:buClr>
                <a:srgbClr val="339966"/>
              </a:buClr>
            </a:pPr>
            <a:r>
              <a:rPr lang="en-ZA" sz="2400" dirty="0">
                <a:cs typeface="Arial" panose="020B0604020202020204" pitchFamily="34" charset="0"/>
              </a:rPr>
              <a:t>What is the child’s age?</a:t>
            </a:r>
          </a:p>
          <a:p>
            <a:pPr marL="457200" indent="-457200">
              <a:buClr>
                <a:srgbClr val="339966"/>
              </a:buClr>
            </a:pPr>
            <a:r>
              <a:rPr lang="en-ZA" sz="2400" dirty="0">
                <a:cs typeface="Arial" panose="020B0604020202020204" pitchFamily="34" charset="0"/>
              </a:rPr>
              <a:t>In what stages of development is the child?</a:t>
            </a:r>
          </a:p>
          <a:p>
            <a:pPr marL="457200" indent="-457200">
              <a:buClr>
                <a:srgbClr val="339966"/>
              </a:buClr>
            </a:pPr>
            <a:r>
              <a:rPr lang="en-ZA" sz="2400" dirty="0">
                <a:cs typeface="Arial" panose="020B0604020202020204" pitchFamily="34" charset="0"/>
              </a:rPr>
              <a:t>What is the child’s gender?</a:t>
            </a:r>
          </a:p>
          <a:p>
            <a:pPr marL="457200" indent="-457200">
              <a:buClr>
                <a:srgbClr val="339966"/>
              </a:buClr>
            </a:pPr>
            <a:r>
              <a:rPr lang="en-ZA" sz="2400" dirty="0">
                <a:cs typeface="Arial" panose="020B0604020202020204" pitchFamily="34" charset="0"/>
              </a:rPr>
              <a:t>What is the child’s socio- economic and cultural context?</a:t>
            </a:r>
          </a:p>
          <a:p>
            <a:pPr marL="457200" indent="-457200">
              <a:buClr>
                <a:srgbClr val="339966"/>
              </a:buClr>
            </a:pPr>
            <a:r>
              <a:rPr lang="en-ZA" sz="2400" dirty="0">
                <a:cs typeface="Arial" panose="020B0604020202020204" pitchFamily="34" charset="0"/>
              </a:rPr>
              <a:t>What is the level of the child’s intellectual, social and cultural development?</a:t>
            </a:r>
          </a:p>
        </p:txBody>
      </p:sp>
    </p:spTree>
    <p:extLst>
      <p:ext uri="{BB962C8B-B14F-4D97-AF65-F5344CB8AC3E}">
        <p14:creationId xmlns:p14="http://schemas.microsoft.com/office/powerpoint/2010/main" val="2119397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093296"/>
            <a:ext cx="1345264" cy="47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278284" y="43849"/>
            <a:ext cx="7126781" cy="648847"/>
          </a:xfrm>
          <a:prstGeom prst="rect">
            <a:avLst/>
          </a:prstGeom>
        </p:spPr>
        <p:txBody>
          <a:bodyPr anchor="ctr"/>
          <a:lstStyle>
            <a:lvl1pPr algn="ctr" defTabSz="914290" rtl="0" eaLnBrk="1" latinLnBrk="0" hangingPunct="1">
              <a:spcBef>
                <a:spcPct val="0"/>
              </a:spcBef>
              <a:buNone/>
              <a:defRPr sz="4400" kern="1200">
                <a:solidFill>
                  <a:schemeClr val="tx1"/>
                </a:solidFill>
                <a:latin typeface="+mj-lt"/>
                <a:ea typeface="+mj-ea"/>
                <a:cs typeface="+mj-cs"/>
              </a:defRPr>
            </a:lvl1pPr>
          </a:lstStyle>
          <a:p>
            <a:pPr algn="l"/>
            <a:r>
              <a:rPr lang="en-US" altLang="en-US" sz="2800" dirty="0">
                <a:solidFill>
                  <a:schemeClr val="bg1"/>
                </a:solidFill>
                <a:latin typeface="+mn-lt"/>
                <a:cs typeface="Arial" panose="020B0604020202020204" pitchFamily="34" charset="0"/>
              </a:rPr>
              <a:t>Chapter 2: Legal and Ethical Framework</a:t>
            </a:r>
          </a:p>
        </p:txBody>
      </p:sp>
      <p:sp>
        <p:nvSpPr>
          <p:cNvPr id="4" name="Content Placeholder 2"/>
          <p:cNvSpPr txBox="1">
            <a:spLocks/>
          </p:cNvSpPr>
          <p:nvPr/>
        </p:nvSpPr>
        <p:spPr>
          <a:xfrm>
            <a:off x="298290" y="1121689"/>
            <a:ext cx="7850591" cy="4850553"/>
          </a:xfrm>
          <a:prstGeom prst="rect">
            <a:avLst/>
          </a:prstGeom>
        </p:spPr>
        <p:txBody>
          <a:bodyPr/>
          <a:lst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altLang="en-US" dirty="0"/>
          </a:p>
        </p:txBody>
      </p:sp>
      <p:sp>
        <p:nvSpPr>
          <p:cNvPr id="5" name="Content Placeholder 2"/>
          <p:cNvSpPr txBox="1">
            <a:spLocks/>
          </p:cNvSpPr>
          <p:nvPr/>
        </p:nvSpPr>
        <p:spPr>
          <a:xfrm>
            <a:off x="395536" y="1027449"/>
            <a:ext cx="7850591" cy="4850553"/>
          </a:xfrm>
          <a:prstGeom prst="rect">
            <a:avLst/>
          </a:prstGeom>
        </p:spPr>
        <p:txBody>
          <a:bodyPr/>
          <a:lst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ZA" dirty="0"/>
              <a:t>What is the level of the child’s physical and emotional security?</a:t>
            </a:r>
          </a:p>
          <a:p>
            <a:r>
              <a:rPr lang="en-ZA" dirty="0"/>
              <a:t>Does the child suffer from any disability or chronic illness?</a:t>
            </a:r>
          </a:p>
          <a:p>
            <a:r>
              <a:rPr lang="en-ZA" dirty="0"/>
              <a:t>Will this decision place the child in any physical or psychological danger?</a:t>
            </a:r>
          </a:p>
          <a:p>
            <a:r>
              <a:rPr lang="en-ZA" dirty="0"/>
              <a:t>What impact will this decision have on the child’s physical health?</a:t>
            </a:r>
          </a:p>
        </p:txBody>
      </p:sp>
    </p:spTree>
    <p:extLst>
      <p:ext uri="{BB962C8B-B14F-4D97-AF65-F5344CB8AC3E}">
        <p14:creationId xmlns:p14="http://schemas.microsoft.com/office/powerpoint/2010/main" val="1005523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093296"/>
            <a:ext cx="1345264" cy="47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278284" y="43849"/>
            <a:ext cx="7126781" cy="648847"/>
          </a:xfrm>
          <a:prstGeom prst="rect">
            <a:avLst/>
          </a:prstGeom>
        </p:spPr>
        <p:txBody>
          <a:bodyPr anchor="ctr"/>
          <a:lstStyle>
            <a:lvl1pPr algn="ctr" defTabSz="914290" rtl="0" eaLnBrk="1" latinLnBrk="0" hangingPunct="1">
              <a:spcBef>
                <a:spcPct val="0"/>
              </a:spcBef>
              <a:buNone/>
              <a:defRPr sz="4400" kern="1200">
                <a:solidFill>
                  <a:schemeClr val="tx1"/>
                </a:solidFill>
                <a:latin typeface="+mj-lt"/>
                <a:ea typeface="+mj-ea"/>
                <a:cs typeface="+mj-cs"/>
              </a:defRPr>
            </a:lvl1pPr>
          </a:lstStyle>
          <a:p>
            <a:pPr algn="l"/>
            <a:r>
              <a:rPr lang="en-US" altLang="en-US" sz="2800" dirty="0">
                <a:solidFill>
                  <a:schemeClr val="bg1"/>
                </a:solidFill>
                <a:cs typeface="Arial" panose="020B0604020202020204" pitchFamily="34" charset="0"/>
              </a:rPr>
              <a:t>Chapter 2: Legal and Ethical Framework</a:t>
            </a:r>
          </a:p>
        </p:txBody>
      </p:sp>
      <p:sp>
        <p:nvSpPr>
          <p:cNvPr id="4" name="Content Placeholder 2"/>
          <p:cNvSpPr txBox="1">
            <a:spLocks/>
          </p:cNvSpPr>
          <p:nvPr/>
        </p:nvSpPr>
        <p:spPr>
          <a:xfrm>
            <a:off x="298290" y="1121689"/>
            <a:ext cx="7850591" cy="4850553"/>
          </a:xfrm>
          <a:prstGeom prst="rect">
            <a:avLst/>
          </a:prstGeom>
        </p:spPr>
        <p:txBody>
          <a:bodyPr/>
          <a:lst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altLang="en-US" dirty="0"/>
          </a:p>
        </p:txBody>
      </p:sp>
      <p:sp>
        <p:nvSpPr>
          <p:cNvPr id="5" name="Content Placeholder 2"/>
          <p:cNvSpPr txBox="1">
            <a:spLocks/>
          </p:cNvSpPr>
          <p:nvPr/>
        </p:nvSpPr>
        <p:spPr>
          <a:xfrm>
            <a:off x="457200" y="1690013"/>
            <a:ext cx="7850591" cy="4850553"/>
          </a:xfrm>
          <a:prstGeom prst="rect">
            <a:avLst/>
          </a:prstGeom>
        </p:spPr>
        <p:txBody>
          <a:bodyPr/>
          <a:lst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p>
          <a:p>
            <a:r>
              <a:rPr lang="en-US" sz="2400" dirty="0"/>
              <a:t>As it is a priority in counselling an adult, a child needs to receive proficient  counselling that is </a:t>
            </a:r>
            <a:r>
              <a:rPr lang="en-US" sz="2400" b="1" dirty="0"/>
              <a:t>age-appropriate</a:t>
            </a:r>
            <a:r>
              <a:rPr lang="en-US" sz="2400" dirty="0"/>
              <a:t>.</a:t>
            </a:r>
          </a:p>
          <a:p>
            <a:endParaRPr lang="en-US" sz="2400" dirty="0"/>
          </a:p>
          <a:p>
            <a:endParaRPr lang="en-US" sz="2400" dirty="0"/>
          </a:p>
          <a:p>
            <a:r>
              <a:rPr lang="en-US" sz="2400" dirty="0"/>
              <a:t>It must be a </a:t>
            </a:r>
            <a:r>
              <a:rPr lang="en-US" sz="2400" b="1" dirty="0"/>
              <a:t>voluntary</a:t>
            </a:r>
            <a:r>
              <a:rPr lang="en-US" sz="2400" dirty="0"/>
              <a:t> and </a:t>
            </a:r>
            <a:r>
              <a:rPr lang="en-US" sz="2400" b="1" dirty="0"/>
              <a:t>informed agreement </a:t>
            </a:r>
            <a:r>
              <a:rPr lang="en-US" sz="2400" dirty="0"/>
              <a:t>by a person who has the capacity to make this choice.</a:t>
            </a:r>
          </a:p>
          <a:p>
            <a:r>
              <a:rPr lang="en-US" sz="2400" dirty="0"/>
              <a:t>Be able to give written and verbal consent. </a:t>
            </a:r>
          </a:p>
          <a:p>
            <a:r>
              <a:rPr lang="en-US" sz="2400" dirty="0"/>
              <a:t>It must not involve threatening, coercion or include force.</a:t>
            </a:r>
          </a:p>
          <a:p>
            <a:r>
              <a:rPr lang="en-US" sz="2400" dirty="0"/>
              <a:t>It must not induce fear.</a:t>
            </a:r>
          </a:p>
        </p:txBody>
      </p:sp>
      <p:sp>
        <p:nvSpPr>
          <p:cNvPr id="7" name="Title 1"/>
          <p:cNvSpPr txBox="1">
            <a:spLocks/>
          </p:cNvSpPr>
          <p:nvPr/>
        </p:nvSpPr>
        <p:spPr>
          <a:xfrm>
            <a:off x="457200" y="908720"/>
            <a:ext cx="8229600" cy="1080118"/>
          </a:xfrm>
          <a:prstGeom prst="rect">
            <a:avLst/>
          </a:prstGeom>
        </p:spPr>
        <p:txBody>
          <a:bodyPr/>
          <a:lstStyle>
            <a:lvl1pPr algn="ctr" defTabSz="914290" rtl="0" eaLnBrk="1" latinLnBrk="0" hangingPunct="1">
              <a:spcBef>
                <a:spcPct val="0"/>
              </a:spcBef>
              <a:buNone/>
              <a:defRPr sz="4400" kern="1200">
                <a:solidFill>
                  <a:schemeClr val="tx1"/>
                </a:solidFill>
                <a:latin typeface="+mj-lt"/>
                <a:ea typeface="+mj-ea"/>
                <a:cs typeface="+mj-cs"/>
              </a:defRPr>
            </a:lvl1pPr>
          </a:lstStyle>
          <a:p>
            <a:pPr algn="l"/>
            <a:r>
              <a:rPr lang="en-ZA" sz="2800" b="1" dirty="0">
                <a:latin typeface="+mn-lt"/>
              </a:rPr>
              <a:t>Concepts of counselling and testing:</a:t>
            </a:r>
          </a:p>
        </p:txBody>
      </p:sp>
      <p:pic>
        <p:nvPicPr>
          <p:cNvPr id="8" name="Picture 7"/>
          <p:cNvPicPr>
            <a:picLocks noChangeAspect="1"/>
          </p:cNvPicPr>
          <p:nvPr/>
        </p:nvPicPr>
        <p:blipFill>
          <a:blip r:embed="rId3"/>
          <a:stretch>
            <a:fillRect/>
          </a:stretch>
        </p:blipFill>
        <p:spPr>
          <a:xfrm>
            <a:off x="1928035" y="1448779"/>
            <a:ext cx="5477030" cy="728882"/>
          </a:xfrm>
          <a:prstGeom prst="rect">
            <a:avLst/>
          </a:prstGeom>
        </p:spPr>
      </p:pic>
      <p:pic>
        <p:nvPicPr>
          <p:cNvPr id="9" name="Picture 8"/>
          <p:cNvPicPr>
            <a:picLocks noChangeAspect="1"/>
          </p:cNvPicPr>
          <p:nvPr/>
        </p:nvPicPr>
        <p:blipFill>
          <a:blip r:embed="rId4"/>
          <a:stretch>
            <a:fillRect/>
          </a:stretch>
        </p:blipFill>
        <p:spPr>
          <a:xfrm>
            <a:off x="3128129" y="2958954"/>
            <a:ext cx="2508732" cy="772483"/>
          </a:xfrm>
          <a:prstGeom prst="rect">
            <a:avLst/>
          </a:prstGeom>
        </p:spPr>
      </p:pic>
    </p:spTree>
    <p:extLst>
      <p:ext uri="{BB962C8B-B14F-4D97-AF65-F5344CB8AC3E}">
        <p14:creationId xmlns:p14="http://schemas.microsoft.com/office/powerpoint/2010/main" val="149274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093296"/>
            <a:ext cx="1345264" cy="47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278284" y="43849"/>
            <a:ext cx="7126781" cy="648847"/>
          </a:xfrm>
          <a:prstGeom prst="rect">
            <a:avLst/>
          </a:prstGeom>
        </p:spPr>
        <p:txBody>
          <a:bodyPr anchor="ctr"/>
          <a:lstStyle>
            <a:lvl1pPr algn="ctr" defTabSz="914290" rtl="0" eaLnBrk="1" latinLnBrk="0" hangingPunct="1">
              <a:spcBef>
                <a:spcPct val="0"/>
              </a:spcBef>
              <a:buNone/>
              <a:defRPr sz="4400" kern="1200">
                <a:solidFill>
                  <a:schemeClr val="tx1"/>
                </a:solidFill>
                <a:latin typeface="+mj-lt"/>
                <a:ea typeface="+mj-ea"/>
                <a:cs typeface="+mj-cs"/>
              </a:defRPr>
            </a:lvl1pPr>
          </a:lstStyle>
          <a:p>
            <a:pPr algn="l"/>
            <a:r>
              <a:rPr lang="en-US" altLang="en-US" sz="2800" dirty="0">
                <a:solidFill>
                  <a:schemeClr val="bg1"/>
                </a:solidFill>
                <a:latin typeface="+mn-lt"/>
                <a:cs typeface="Arial" panose="020B0604020202020204" pitchFamily="34" charset="0"/>
              </a:rPr>
              <a:t>Chapter 2: Legal and Ethical Framework</a:t>
            </a:r>
          </a:p>
        </p:txBody>
      </p:sp>
      <p:sp>
        <p:nvSpPr>
          <p:cNvPr id="4" name="Content Placeholder 2"/>
          <p:cNvSpPr txBox="1">
            <a:spLocks/>
          </p:cNvSpPr>
          <p:nvPr/>
        </p:nvSpPr>
        <p:spPr>
          <a:xfrm>
            <a:off x="298290" y="1121689"/>
            <a:ext cx="7850591" cy="4850553"/>
          </a:xfrm>
          <a:prstGeom prst="rect">
            <a:avLst/>
          </a:prstGeom>
        </p:spPr>
        <p:txBody>
          <a:bodyPr/>
          <a:lst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altLang="en-US" dirty="0"/>
          </a:p>
        </p:txBody>
      </p:sp>
      <p:sp>
        <p:nvSpPr>
          <p:cNvPr id="5" name="Content Placeholder 2"/>
          <p:cNvSpPr txBox="1">
            <a:spLocks/>
          </p:cNvSpPr>
          <p:nvPr/>
        </p:nvSpPr>
        <p:spPr>
          <a:xfrm>
            <a:off x="457198" y="1727705"/>
            <a:ext cx="7850591" cy="4850553"/>
          </a:xfrm>
          <a:prstGeom prst="rect">
            <a:avLst/>
          </a:prstGeom>
        </p:spPr>
        <p:txBody>
          <a:bodyPr/>
          <a:lst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ZA" sz="2400" dirty="0"/>
              <a:t>Relates to whether child shows sufficient maturity to understand the benefits , risks and social implications of the test.</a:t>
            </a:r>
          </a:p>
          <a:p>
            <a:r>
              <a:rPr lang="en-ZA" sz="2400" dirty="0"/>
              <a:t>The children’s Act assumes that a child can give consent to HIV test from age of 12.</a:t>
            </a:r>
          </a:p>
          <a:p>
            <a:r>
              <a:rPr lang="en-ZA" sz="2400" dirty="0"/>
              <a:t>Child over the age of 12 does not appear to have capacity if:</a:t>
            </a:r>
          </a:p>
          <a:p>
            <a:pPr lvl="1"/>
            <a:r>
              <a:rPr lang="en-ZA" sz="2000" dirty="0"/>
              <a:t>The child is unable to grasp the key concepts</a:t>
            </a:r>
          </a:p>
          <a:p>
            <a:pPr lvl="1"/>
            <a:r>
              <a:rPr lang="en-ZA" sz="2000" dirty="0"/>
              <a:t>The child is intoxicated or under influence of drugs</a:t>
            </a:r>
          </a:p>
          <a:p>
            <a:pPr lvl="1"/>
            <a:r>
              <a:rPr lang="en-ZA" sz="2000" dirty="0"/>
              <a:t>The child is unable to act independently in making a choice.</a:t>
            </a:r>
          </a:p>
        </p:txBody>
      </p:sp>
      <p:pic>
        <p:nvPicPr>
          <p:cNvPr id="10" name="Picture 9"/>
          <p:cNvPicPr>
            <a:picLocks noChangeAspect="1"/>
          </p:cNvPicPr>
          <p:nvPr/>
        </p:nvPicPr>
        <p:blipFill>
          <a:blip r:embed="rId3"/>
          <a:stretch>
            <a:fillRect/>
          </a:stretch>
        </p:blipFill>
        <p:spPr>
          <a:xfrm>
            <a:off x="3045703" y="1121689"/>
            <a:ext cx="2673583" cy="784151"/>
          </a:xfrm>
          <a:prstGeom prst="rect">
            <a:avLst/>
          </a:prstGeom>
        </p:spPr>
      </p:pic>
    </p:spTree>
    <p:extLst>
      <p:ext uri="{BB962C8B-B14F-4D97-AF65-F5344CB8AC3E}">
        <p14:creationId xmlns:p14="http://schemas.microsoft.com/office/powerpoint/2010/main" val="8751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093296"/>
            <a:ext cx="1345264" cy="47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278284" y="43849"/>
            <a:ext cx="7126781" cy="648847"/>
          </a:xfrm>
          <a:prstGeom prst="rect">
            <a:avLst/>
          </a:prstGeom>
        </p:spPr>
        <p:txBody>
          <a:bodyPr anchor="ctr"/>
          <a:lstStyle>
            <a:lvl1pPr algn="ctr" defTabSz="914290" rtl="0" eaLnBrk="1" latinLnBrk="0" hangingPunct="1">
              <a:spcBef>
                <a:spcPct val="0"/>
              </a:spcBef>
              <a:buNone/>
              <a:defRPr sz="4400" kern="1200">
                <a:solidFill>
                  <a:schemeClr val="tx1"/>
                </a:solidFill>
                <a:latin typeface="+mj-lt"/>
                <a:ea typeface="+mj-ea"/>
                <a:cs typeface="+mj-cs"/>
              </a:defRPr>
            </a:lvl1pPr>
          </a:lstStyle>
          <a:p>
            <a:pPr algn="l"/>
            <a:r>
              <a:rPr lang="en-US" altLang="en-US" sz="2800" dirty="0">
                <a:solidFill>
                  <a:schemeClr val="bg1"/>
                </a:solidFill>
                <a:latin typeface="+mn-lt"/>
                <a:cs typeface="Arial" panose="020B0604020202020204" pitchFamily="34" charset="0"/>
              </a:rPr>
              <a:t>Chapter 2: Legal and Ethical Framework</a:t>
            </a:r>
          </a:p>
        </p:txBody>
      </p:sp>
      <p:sp>
        <p:nvSpPr>
          <p:cNvPr id="4" name="Content Placeholder 2"/>
          <p:cNvSpPr txBox="1">
            <a:spLocks/>
          </p:cNvSpPr>
          <p:nvPr/>
        </p:nvSpPr>
        <p:spPr>
          <a:xfrm>
            <a:off x="298290" y="1121689"/>
            <a:ext cx="7850591" cy="4850553"/>
          </a:xfrm>
          <a:prstGeom prst="rect">
            <a:avLst/>
          </a:prstGeom>
        </p:spPr>
        <p:txBody>
          <a:bodyPr/>
          <a:lst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altLang="en-US" dirty="0"/>
          </a:p>
        </p:txBody>
      </p:sp>
      <p:sp>
        <p:nvSpPr>
          <p:cNvPr id="5" name="Content Placeholder 2"/>
          <p:cNvSpPr txBox="1">
            <a:spLocks/>
          </p:cNvSpPr>
          <p:nvPr/>
        </p:nvSpPr>
        <p:spPr>
          <a:xfrm>
            <a:off x="457198" y="1727705"/>
            <a:ext cx="7850591" cy="4850553"/>
          </a:xfrm>
          <a:prstGeom prst="rect">
            <a:avLst/>
          </a:prstGeom>
        </p:spPr>
        <p:txBody>
          <a:bodyPr/>
          <a:lst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A foster parent</a:t>
            </a:r>
          </a:p>
          <a:p>
            <a:r>
              <a:rPr lang="en-US" sz="2400" dirty="0"/>
              <a:t>A person caring for a child as a parent or a guardian</a:t>
            </a:r>
          </a:p>
          <a:p>
            <a:r>
              <a:rPr lang="en-US" sz="2400" dirty="0"/>
              <a:t>A person caring for a child in temporary safe care</a:t>
            </a:r>
          </a:p>
          <a:p>
            <a:r>
              <a:rPr lang="en-US" sz="2400" dirty="0"/>
              <a:t>The person heading a  child/youth care center</a:t>
            </a:r>
          </a:p>
          <a:p>
            <a:r>
              <a:rPr lang="en-US" sz="2400" dirty="0"/>
              <a:t>The head of the shelter</a:t>
            </a:r>
          </a:p>
          <a:p>
            <a:r>
              <a:rPr lang="en-US" sz="2400" dirty="0"/>
              <a:t>A youth care worker caring for the child without appropriate care in the community</a:t>
            </a:r>
          </a:p>
          <a:p>
            <a:r>
              <a:rPr lang="en-US" sz="2400" dirty="0"/>
              <a:t>A child who heads a child-headed household</a:t>
            </a:r>
          </a:p>
          <a:p>
            <a:r>
              <a:rPr lang="en-US" sz="2400" dirty="0"/>
              <a:t>A designated child protection organization (person in charge)</a:t>
            </a:r>
          </a:p>
        </p:txBody>
      </p:sp>
      <p:pic>
        <p:nvPicPr>
          <p:cNvPr id="7" name="Picture 6"/>
          <p:cNvPicPr>
            <a:picLocks noChangeAspect="1"/>
          </p:cNvPicPr>
          <p:nvPr/>
        </p:nvPicPr>
        <p:blipFill>
          <a:blip r:embed="rId3"/>
          <a:stretch>
            <a:fillRect/>
          </a:stretch>
        </p:blipFill>
        <p:spPr>
          <a:xfrm>
            <a:off x="1979712" y="971735"/>
            <a:ext cx="5072312" cy="755970"/>
          </a:xfrm>
          <a:prstGeom prst="rect">
            <a:avLst/>
          </a:prstGeom>
        </p:spPr>
      </p:pic>
    </p:spTree>
    <p:extLst>
      <p:ext uri="{BB962C8B-B14F-4D97-AF65-F5344CB8AC3E}">
        <p14:creationId xmlns:p14="http://schemas.microsoft.com/office/powerpoint/2010/main" val="818226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78284" y="43849"/>
            <a:ext cx="7126781" cy="648847"/>
          </a:xfrm>
        </p:spPr>
        <p:txBody>
          <a:bodyPr anchor="ctr"/>
          <a:lstStyle/>
          <a:p>
            <a:r>
              <a:rPr lang="en-US" altLang="en-US" sz="3200" dirty="0">
                <a:latin typeface="+mj-lt"/>
              </a:rPr>
              <a:t>Getting to Know Each Other</a:t>
            </a:r>
          </a:p>
        </p:txBody>
      </p:sp>
      <p:pic>
        <p:nvPicPr>
          <p:cNvPr id="1024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284" y="5972243"/>
            <a:ext cx="1345264" cy="47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Content Placeholder 2"/>
          <p:cNvSpPr>
            <a:spLocks noGrp="1"/>
          </p:cNvSpPr>
          <p:nvPr>
            <p:ph idx="1"/>
          </p:nvPr>
        </p:nvSpPr>
        <p:spPr>
          <a:xfrm>
            <a:off x="278284" y="1124744"/>
            <a:ext cx="7850591" cy="4850553"/>
          </a:xfrm>
        </p:spPr>
        <p:txBody>
          <a:bodyPr/>
          <a:lstStyle/>
          <a:p>
            <a:pPr marL="0" indent="0" algn="just">
              <a:buNone/>
            </a:pPr>
            <a:r>
              <a:rPr lang="en-US" altLang="en-US" sz="2800" dirty="0">
                <a:latin typeface="+mn-lt"/>
              </a:rPr>
              <a:t>Instructions:</a:t>
            </a:r>
            <a:endParaRPr lang="en-ZA" dirty="0">
              <a:latin typeface="+mn-lt"/>
            </a:endParaRPr>
          </a:p>
          <a:p>
            <a:pPr marL="457200" indent="-457200" algn="just">
              <a:buFont typeface="+mj-lt"/>
              <a:buAutoNum type="arabicPeriod"/>
            </a:pPr>
            <a:r>
              <a:rPr lang="en-ZA" dirty="0">
                <a:latin typeface="+mn-lt"/>
              </a:rPr>
              <a:t>On the piece of paper provided, make a clear outline of your hand.</a:t>
            </a:r>
          </a:p>
          <a:p>
            <a:pPr marL="457200" indent="-457200" algn="just">
              <a:buFont typeface="+mj-lt"/>
              <a:buAutoNum type="arabicPeriod"/>
            </a:pPr>
            <a:r>
              <a:rPr lang="en-ZA" dirty="0">
                <a:latin typeface="+mn-lt"/>
              </a:rPr>
              <a:t>On each of your fingers, write down five things about yourself that someone else would not know, e.g. “My favourite sweet is…”, or, “For fun, I like to…”</a:t>
            </a:r>
          </a:p>
          <a:p>
            <a:pPr marL="457200" indent="-457200" algn="just">
              <a:buFont typeface="+mj-lt"/>
              <a:buAutoNum type="arabicPeriod"/>
            </a:pPr>
            <a:r>
              <a:rPr lang="en-ZA" dirty="0">
                <a:latin typeface="+mn-lt"/>
              </a:rPr>
              <a:t>Then, share your work with the person on your right, who will be your partner.</a:t>
            </a:r>
          </a:p>
          <a:p>
            <a:pPr marL="457200" indent="-457200" algn="just">
              <a:buFont typeface="+mj-lt"/>
              <a:buAutoNum type="arabicPeriod"/>
            </a:pPr>
            <a:r>
              <a:rPr lang="en-ZA" dirty="0">
                <a:latin typeface="+mn-lt"/>
              </a:rPr>
              <a:t>Introduce your partner to the larger group, stating one fact about them that was shared.</a:t>
            </a:r>
          </a:p>
          <a:p>
            <a:pPr marL="0" indent="0" algn="just">
              <a:buNone/>
            </a:pPr>
            <a:endParaRPr lang="en-US" altLang="en-US" sz="2000" dirty="0"/>
          </a:p>
          <a:p>
            <a:pPr marL="0" indent="0" algn="just">
              <a:buNone/>
            </a:pPr>
            <a:endParaRPr lang="en-US" altLang="en-US" sz="2000" dirty="0"/>
          </a:p>
          <a:p>
            <a:pPr marL="0" indent="0" algn="just">
              <a:buNone/>
            </a:pPr>
            <a:endParaRPr lang="en-US" altLang="en-US" sz="2000" dirty="0"/>
          </a:p>
          <a:p>
            <a:pPr marL="0" indent="0" algn="just">
              <a:buNone/>
            </a:pPr>
            <a:endParaRPr lang="en-US" altLang="en-US" sz="1600" dirty="0"/>
          </a:p>
          <a:p>
            <a:pPr marL="0" indent="0" algn="just">
              <a:buNone/>
            </a:pPr>
            <a:endParaRPr lang="en-US" altLang="en-US" sz="2000" dirty="0"/>
          </a:p>
        </p:txBody>
      </p:sp>
      <p:pic>
        <p:nvPicPr>
          <p:cNvPr id="6" name="Picture 5"/>
          <p:cNvPicPr>
            <a:picLocks noChangeAspect="1"/>
          </p:cNvPicPr>
          <p:nvPr/>
        </p:nvPicPr>
        <p:blipFill rotWithShape="1">
          <a:blip r:embed="rId4"/>
          <a:srcRect l="17097" t="56830" r="72930" b="32019"/>
          <a:stretch/>
        </p:blipFill>
        <p:spPr>
          <a:xfrm>
            <a:off x="6638430" y="5301208"/>
            <a:ext cx="2041300" cy="1283103"/>
          </a:xfrm>
          <a:prstGeom prst="rect">
            <a:avLst/>
          </a:prstGeom>
        </p:spPr>
      </p:pic>
    </p:spTree>
    <p:extLst>
      <p:ext uri="{BB962C8B-B14F-4D97-AF65-F5344CB8AC3E}">
        <p14:creationId xmlns:p14="http://schemas.microsoft.com/office/powerpoint/2010/main" val="40365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093296"/>
            <a:ext cx="1345264" cy="47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278284" y="43849"/>
            <a:ext cx="7126781" cy="648847"/>
          </a:xfrm>
          <a:prstGeom prst="rect">
            <a:avLst/>
          </a:prstGeom>
        </p:spPr>
        <p:txBody>
          <a:bodyPr anchor="ctr"/>
          <a:lstStyle>
            <a:lvl1pPr algn="ctr" defTabSz="914290" rtl="0" eaLnBrk="1" latinLnBrk="0" hangingPunct="1">
              <a:spcBef>
                <a:spcPct val="0"/>
              </a:spcBef>
              <a:buNone/>
              <a:defRPr sz="4400" kern="1200">
                <a:solidFill>
                  <a:schemeClr val="tx1"/>
                </a:solidFill>
                <a:latin typeface="+mj-lt"/>
                <a:ea typeface="+mj-ea"/>
                <a:cs typeface="+mj-cs"/>
              </a:defRPr>
            </a:lvl1pPr>
          </a:lstStyle>
          <a:p>
            <a:pPr algn="l"/>
            <a:r>
              <a:rPr lang="en-US" altLang="en-US" sz="2800" dirty="0">
                <a:solidFill>
                  <a:schemeClr val="bg1"/>
                </a:solidFill>
                <a:cs typeface="Arial" panose="020B0604020202020204" pitchFamily="34" charset="0"/>
              </a:rPr>
              <a:t>Chapter 2: Legal and Ethical Framework</a:t>
            </a:r>
          </a:p>
        </p:txBody>
      </p:sp>
      <p:sp>
        <p:nvSpPr>
          <p:cNvPr id="4" name="Content Placeholder 2"/>
          <p:cNvSpPr txBox="1">
            <a:spLocks/>
          </p:cNvSpPr>
          <p:nvPr/>
        </p:nvSpPr>
        <p:spPr>
          <a:xfrm>
            <a:off x="298290" y="1121689"/>
            <a:ext cx="7850591" cy="4850553"/>
          </a:xfrm>
          <a:prstGeom prst="rect">
            <a:avLst/>
          </a:prstGeom>
        </p:spPr>
        <p:txBody>
          <a:bodyPr/>
          <a:lst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altLang="en-US" dirty="0"/>
          </a:p>
        </p:txBody>
      </p:sp>
      <p:sp>
        <p:nvSpPr>
          <p:cNvPr id="5" name="Content Placeholder 2"/>
          <p:cNvSpPr txBox="1">
            <a:spLocks/>
          </p:cNvSpPr>
          <p:nvPr/>
        </p:nvSpPr>
        <p:spPr>
          <a:xfrm>
            <a:off x="457197" y="1920563"/>
            <a:ext cx="7850591" cy="2637399"/>
          </a:xfrm>
          <a:prstGeom prst="rect">
            <a:avLst/>
          </a:prstGeom>
        </p:spPr>
        <p:txBody>
          <a:bodyPr/>
          <a:lst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400" b="1" dirty="0"/>
              <a:t>According to the Children’s Act:</a:t>
            </a:r>
          </a:p>
          <a:p>
            <a:pPr marL="0" indent="0" algn="just">
              <a:buNone/>
            </a:pPr>
            <a:endParaRPr lang="en-US" sz="1100" b="1" dirty="0"/>
          </a:p>
          <a:p>
            <a:pPr marL="0" indent="0" algn="just">
              <a:buNone/>
            </a:pPr>
            <a:r>
              <a:rPr lang="en-US" sz="2400" dirty="0"/>
              <a:t>You may not disclose a child’s status without proper consent, unless the child is being tested because there is suspicion that a healthcare worker may have contracted HIV through contact with the child.</a:t>
            </a:r>
          </a:p>
        </p:txBody>
      </p:sp>
      <p:pic>
        <p:nvPicPr>
          <p:cNvPr id="8" name="Picture 7"/>
          <p:cNvPicPr>
            <a:picLocks noChangeAspect="1"/>
          </p:cNvPicPr>
          <p:nvPr/>
        </p:nvPicPr>
        <p:blipFill rotWithShape="1">
          <a:blip r:embed="rId3"/>
          <a:srcRect r="50178"/>
          <a:stretch/>
        </p:blipFill>
        <p:spPr>
          <a:xfrm>
            <a:off x="2294261" y="928831"/>
            <a:ext cx="4176464" cy="991732"/>
          </a:xfrm>
          <a:prstGeom prst="rect">
            <a:avLst/>
          </a:prstGeom>
        </p:spPr>
      </p:pic>
    </p:spTree>
    <p:extLst>
      <p:ext uri="{BB962C8B-B14F-4D97-AF65-F5344CB8AC3E}">
        <p14:creationId xmlns:p14="http://schemas.microsoft.com/office/powerpoint/2010/main" val="3002673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093296"/>
            <a:ext cx="1345264" cy="47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278284" y="43849"/>
            <a:ext cx="7126781" cy="648847"/>
          </a:xfrm>
          <a:prstGeom prst="rect">
            <a:avLst/>
          </a:prstGeom>
        </p:spPr>
        <p:txBody>
          <a:bodyPr anchor="ctr"/>
          <a:lstStyle>
            <a:lvl1pPr algn="ctr" defTabSz="914290" rtl="0" eaLnBrk="1" latinLnBrk="0" hangingPunct="1">
              <a:spcBef>
                <a:spcPct val="0"/>
              </a:spcBef>
              <a:buNone/>
              <a:defRPr sz="4400" kern="1200">
                <a:solidFill>
                  <a:schemeClr val="tx1"/>
                </a:solidFill>
                <a:latin typeface="+mj-lt"/>
                <a:ea typeface="+mj-ea"/>
                <a:cs typeface="+mj-cs"/>
              </a:defRPr>
            </a:lvl1pPr>
          </a:lstStyle>
          <a:p>
            <a:pPr algn="l"/>
            <a:r>
              <a:rPr lang="en-US" altLang="en-US" sz="2800" dirty="0">
                <a:solidFill>
                  <a:schemeClr val="bg1"/>
                </a:solidFill>
                <a:cs typeface="Arial" panose="020B0604020202020204" pitchFamily="34" charset="0"/>
              </a:rPr>
              <a:t>Chapter 2: Legal and Ethical Framework</a:t>
            </a:r>
          </a:p>
        </p:txBody>
      </p:sp>
      <p:sp>
        <p:nvSpPr>
          <p:cNvPr id="4" name="Content Placeholder 2"/>
          <p:cNvSpPr txBox="1">
            <a:spLocks/>
          </p:cNvSpPr>
          <p:nvPr/>
        </p:nvSpPr>
        <p:spPr>
          <a:xfrm>
            <a:off x="298290" y="1121689"/>
            <a:ext cx="7850591" cy="4850553"/>
          </a:xfrm>
          <a:prstGeom prst="rect">
            <a:avLst/>
          </a:prstGeom>
        </p:spPr>
        <p:txBody>
          <a:bodyPr/>
          <a:lst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altLang="en-US" dirty="0"/>
          </a:p>
        </p:txBody>
      </p:sp>
      <p:sp>
        <p:nvSpPr>
          <p:cNvPr id="9" name="Content Placeholder 2"/>
          <p:cNvSpPr txBox="1">
            <a:spLocks/>
          </p:cNvSpPr>
          <p:nvPr/>
        </p:nvSpPr>
        <p:spPr>
          <a:xfrm>
            <a:off x="323131" y="836712"/>
            <a:ext cx="8496944" cy="5544616"/>
          </a:xfrm>
          <a:prstGeom prst="rect">
            <a:avLst/>
          </a:prstGeom>
        </p:spPr>
        <p:txBody>
          <a:bodyPr/>
          <a:lst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a:t>To whom can confidential information be disclosed to?</a:t>
            </a:r>
          </a:p>
          <a:p>
            <a:r>
              <a:rPr lang="en-US" sz="2200" dirty="0"/>
              <a:t>The child (if older than 12 years)</a:t>
            </a:r>
          </a:p>
          <a:p>
            <a:r>
              <a:rPr lang="en-US" sz="2200" dirty="0"/>
              <a:t>A child who is younger than 12, but showing sufficient maturity</a:t>
            </a:r>
          </a:p>
          <a:p>
            <a:r>
              <a:rPr lang="en-US" sz="2200" dirty="0"/>
              <a:t>A parent or caregiver </a:t>
            </a:r>
          </a:p>
          <a:p>
            <a:r>
              <a:rPr lang="en-US" sz="2200" dirty="0"/>
              <a:t>A designated child protection organization, if the child is to be placed into a ‘place of safety’</a:t>
            </a:r>
          </a:p>
          <a:p>
            <a:r>
              <a:rPr lang="en-US" sz="2200" dirty="0"/>
              <a:t>The superintendent of a hospital, if none of the above is involved </a:t>
            </a:r>
          </a:p>
          <a:p>
            <a:r>
              <a:rPr lang="en-US" sz="2200" dirty="0"/>
              <a:t>Members of the multidisciplinary team working with the child</a:t>
            </a:r>
          </a:p>
          <a:p>
            <a:r>
              <a:rPr lang="en-US" sz="2200" dirty="0"/>
              <a:t>A child who is younger than 12 but showing sufficient maturity</a:t>
            </a:r>
          </a:p>
          <a:p>
            <a:r>
              <a:rPr lang="en-US" sz="2200" dirty="0"/>
              <a:t>A parent, caregiver or designated child protection organization in placing the child into a place of safety.</a:t>
            </a:r>
          </a:p>
          <a:p>
            <a:r>
              <a:rPr lang="en-US" sz="2200" dirty="0"/>
              <a:t>The superintendent of a hospital if none of the above is involved. </a:t>
            </a:r>
          </a:p>
          <a:p>
            <a:pPr marL="0" indent="0">
              <a:buFont typeface="Arial" pitchFamily="34" charset="0"/>
              <a:buNone/>
            </a:pPr>
            <a:endParaRPr lang="en-ZA" b="1" dirty="0"/>
          </a:p>
          <a:p>
            <a:pPr lvl="1"/>
            <a:endParaRPr lang="en-ZA" sz="2000" dirty="0"/>
          </a:p>
        </p:txBody>
      </p:sp>
    </p:spTree>
    <p:extLst>
      <p:ext uri="{BB962C8B-B14F-4D97-AF65-F5344CB8AC3E}">
        <p14:creationId xmlns:p14="http://schemas.microsoft.com/office/powerpoint/2010/main" val="1496954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093296"/>
            <a:ext cx="1345264" cy="47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278284" y="43849"/>
            <a:ext cx="7126781" cy="648847"/>
          </a:xfrm>
          <a:prstGeom prst="rect">
            <a:avLst/>
          </a:prstGeom>
        </p:spPr>
        <p:txBody>
          <a:bodyPr anchor="ctr"/>
          <a:lstStyle>
            <a:lvl1pPr algn="ctr" defTabSz="914290" rtl="0" eaLnBrk="1" latinLnBrk="0" hangingPunct="1">
              <a:spcBef>
                <a:spcPct val="0"/>
              </a:spcBef>
              <a:buNone/>
              <a:defRPr sz="4400" kern="1200">
                <a:solidFill>
                  <a:schemeClr val="tx1"/>
                </a:solidFill>
                <a:latin typeface="+mj-lt"/>
                <a:ea typeface="+mj-ea"/>
                <a:cs typeface="+mj-cs"/>
              </a:defRPr>
            </a:lvl1pPr>
          </a:lstStyle>
          <a:p>
            <a:pPr algn="l"/>
            <a:r>
              <a:rPr lang="en-US" altLang="en-US" sz="2800" dirty="0">
                <a:solidFill>
                  <a:schemeClr val="bg1"/>
                </a:solidFill>
                <a:latin typeface="+mn-lt"/>
                <a:cs typeface="Arial" panose="020B0604020202020204" pitchFamily="34" charset="0"/>
              </a:rPr>
              <a:t>Chapter 2: Legal and Ethical Framework</a:t>
            </a:r>
          </a:p>
        </p:txBody>
      </p:sp>
      <p:sp>
        <p:nvSpPr>
          <p:cNvPr id="4" name="Content Placeholder 2"/>
          <p:cNvSpPr txBox="1">
            <a:spLocks/>
          </p:cNvSpPr>
          <p:nvPr/>
        </p:nvSpPr>
        <p:spPr>
          <a:xfrm>
            <a:off x="298290" y="1121689"/>
            <a:ext cx="7850591" cy="4850553"/>
          </a:xfrm>
          <a:prstGeom prst="rect">
            <a:avLst/>
          </a:prstGeom>
        </p:spPr>
        <p:txBody>
          <a:bodyPr/>
          <a:lst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altLang="en-US" dirty="0"/>
          </a:p>
        </p:txBody>
      </p:sp>
      <p:sp>
        <p:nvSpPr>
          <p:cNvPr id="9" name="Content Placeholder 2"/>
          <p:cNvSpPr txBox="1">
            <a:spLocks/>
          </p:cNvSpPr>
          <p:nvPr/>
        </p:nvSpPr>
        <p:spPr>
          <a:xfrm>
            <a:off x="323131" y="836712"/>
            <a:ext cx="8496944" cy="4464496"/>
          </a:xfrm>
          <a:prstGeom prst="rect">
            <a:avLst/>
          </a:prstGeom>
        </p:spPr>
        <p:txBody>
          <a:bodyPr/>
          <a:lst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ZA" b="1" dirty="0"/>
              <a:t>What is confidential information:</a:t>
            </a:r>
          </a:p>
          <a:p>
            <a:pPr lvl="1"/>
            <a:r>
              <a:rPr lang="en-ZA" sz="2400" dirty="0"/>
              <a:t>The HIV test results</a:t>
            </a:r>
          </a:p>
          <a:p>
            <a:pPr lvl="1"/>
            <a:r>
              <a:rPr lang="en-ZA" sz="2400" dirty="0"/>
              <a:t>The child’s information discovered during the counselling process</a:t>
            </a:r>
          </a:p>
          <a:p>
            <a:pPr lvl="1"/>
            <a:r>
              <a:rPr lang="en-ZA" sz="2400" dirty="0"/>
              <a:t>In the case of a caregiver or the third party who refuses to disclose to the child, and the health care provider feels that it is in the best interest of the child, you may apply for consent to override the decision from the Department of Social Development. </a:t>
            </a:r>
          </a:p>
        </p:txBody>
      </p:sp>
    </p:spTree>
    <p:extLst>
      <p:ext uri="{BB962C8B-B14F-4D97-AF65-F5344CB8AC3E}">
        <p14:creationId xmlns:p14="http://schemas.microsoft.com/office/powerpoint/2010/main" val="3162252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142064" y="4797152"/>
            <a:ext cx="1894432" cy="1916636"/>
          </a:xfrm>
          <a:prstGeom prst="rect">
            <a:avLst/>
          </a:prstGeom>
          <a:effectLst>
            <a:softEdge rad="63500"/>
          </a:effectLst>
        </p:spPr>
      </p:pic>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6093296"/>
            <a:ext cx="1345264" cy="47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278284" y="43849"/>
            <a:ext cx="7126781" cy="648847"/>
          </a:xfrm>
          <a:prstGeom prst="rect">
            <a:avLst/>
          </a:prstGeom>
        </p:spPr>
        <p:txBody>
          <a:bodyPr anchor="ctr"/>
          <a:lstStyle>
            <a:lvl1pPr algn="ctr" defTabSz="914290" rtl="0" eaLnBrk="1" latinLnBrk="0" hangingPunct="1">
              <a:spcBef>
                <a:spcPct val="0"/>
              </a:spcBef>
              <a:buNone/>
              <a:defRPr sz="4400" kern="1200">
                <a:solidFill>
                  <a:schemeClr val="tx1"/>
                </a:solidFill>
                <a:latin typeface="+mj-lt"/>
                <a:ea typeface="+mj-ea"/>
                <a:cs typeface="+mj-cs"/>
              </a:defRPr>
            </a:lvl1pPr>
          </a:lstStyle>
          <a:p>
            <a:pPr algn="l"/>
            <a:r>
              <a:rPr lang="en-US" altLang="en-US" sz="2800" dirty="0">
                <a:solidFill>
                  <a:schemeClr val="bg1"/>
                </a:solidFill>
                <a:cs typeface="Arial" panose="020B0604020202020204" pitchFamily="34" charset="0"/>
              </a:rPr>
              <a:t>Chapter 2: Legal and Ethical Framework</a:t>
            </a:r>
          </a:p>
        </p:txBody>
      </p:sp>
      <p:sp>
        <p:nvSpPr>
          <p:cNvPr id="4" name="Content Placeholder 2"/>
          <p:cNvSpPr txBox="1">
            <a:spLocks/>
          </p:cNvSpPr>
          <p:nvPr/>
        </p:nvSpPr>
        <p:spPr>
          <a:xfrm>
            <a:off x="298290" y="1052736"/>
            <a:ext cx="8234150" cy="4850553"/>
          </a:xfrm>
          <a:prstGeom prst="rect">
            <a:avLst/>
          </a:prstGeom>
        </p:spPr>
        <p:txBody>
          <a:bodyPr/>
          <a:lst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altLang="en-US" dirty="0"/>
              <a:t>Disclosure and the rights of the child</a:t>
            </a:r>
          </a:p>
          <a:p>
            <a:r>
              <a:rPr lang="en-US" altLang="en-US" sz="2000" dirty="0"/>
              <a:t>In your smaller groups, using your crayons, draw a picture of a child onto the flipchart paper you have been provided.  You can choose a girl or boy, of any age between 4 and 11 years old. Give your child a name, and write her/his age next to the drawing. </a:t>
            </a:r>
          </a:p>
          <a:p>
            <a:r>
              <a:rPr lang="en-US" altLang="en-US" sz="2000" dirty="0"/>
              <a:t>Next, discuss what your group thinks are the rights of the child, that you should uphold, when we are working with a caregiver around disclosure to their child. What do you think the rights of the child are? And how can you explain these rights to the caregiver? Draw/write these rights around the picture of your child. </a:t>
            </a:r>
          </a:p>
          <a:p>
            <a:r>
              <a:rPr lang="en-US" altLang="en-US" sz="2000" dirty="0"/>
              <a:t>Select a different person from your group to introduce your child and their rights to the bigger group. </a:t>
            </a:r>
          </a:p>
          <a:p>
            <a:endParaRPr lang="en-US" altLang="en-US" sz="2400" dirty="0"/>
          </a:p>
          <a:p>
            <a:pPr marL="0" indent="0">
              <a:buFont typeface="Arial" pitchFamily="34" charset="0"/>
              <a:buNone/>
            </a:pPr>
            <a:endParaRPr lang="en-US" altLang="en-US" dirty="0"/>
          </a:p>
        </p:txBody>
      </p:sp>
    </p:spTree>
    <p:extLst>
      <p:ext uri="{BB962C8B-B14F-4D97-AF65-F5344CB8AC3E}">
        <p14:creationId xmlns:p14="http://schemas.microsoft.com/office/powerpoint/2010/main" val="1333538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093296"/>
            <a:ext cx="1345264" cy="47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278284" y="43849"/>
            <a:ext cx="7126781" cy="648847"/>
          </a:xfrm>
          <a:prstGeom prst="rect">
            <a:avLst/>
          </a:prstGeom>
        </p:spPr>
        <p:txBody>
          <a:bodyPr anchor="ctr"/>
          <a:lstStyle>
            <a:lvl1pPr algn="ctr" defTabSz="914290" rtl="0" eaLnBrk="1" latinLnBrk="0" hangingPunct="1">
              <a:spcBef>
                <a:spcPct val="0"/>
              </a:spcBef>
              <a:buNone/>
              <a:defRPr sz="4400" kern="1200">
                <a:solidFill>
                  <a:schemeClr val="tx1"/>
                </a:solidFill>
                <a:latin typeface="+mj-lt"/>
                <a:ea typeface="+mj-ea"/>
                <a:cs typeface="+mj-cs"/>
              </a:defRPr>
            </a:lvl1pPr>
          </a:lstStyle>
          <a:p>
            <a:pPr algn="l"/>
            <a:r>
              <a:rPr lang="en-US" altLang="en-US" sz="2800" dirty="0">
                <a:solidFill>
                  <a:schemeClr val="bg1"/>
                </a:solidFill>
                <a:cs typeface="Arial" panose="020B0604020202020204" pitchFamily="34" charset="0"/>
              </a:rPr>
              <a:t>Chapter 2: Legal and Ethical Framework</a:t>
            </a:r>
          </a:p>
        </p:txBody>
      </p:sp>
      <p:sp>
        <p:nvSpPr>
          <p:cNvPr id="4" name="Content Placeholder 2"/>
          <p:cNvSpPr txBox="1">
            <a:spLocks/>
          </p:cNvSpPr>
          <p:nvPr/>
        </p:nvSpPr>
        <p:spPr>
          <a:xfrm>
            <a:off x="298290" y="1121689"/>
            <a:ext cx="8234150" cy="4850553"/>
          </a:xfrm>
          <a:prstGeom prst="rect">
            <a:avLst/>
          </a:prstGeom>
        </p:spPr>
        <p:txBody>
          <a:bodyPr/>
          <a:lst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ZA" b="1" dirty="0"/>
              <a:t>Children’s rights in the context of HIV</a:t>
            </a:r>
          </a:p>
          <a:p>
            <a:pPr marL="0" indent="0">
              <a:buNone/>
            </a:pPr>
            <a:endParaRPr lang="en-ZA" sz="1100" dirty="0"/>
          </a:p>
          <a:p>
            <a:pPr marL="0" indent="0">
              <a:buNone/>
            </a:pPr>
            <a:r>
              <a:rPr lang="en-ZA" sz="2400" dirty="0"/>
              <a:t>Children's right are clearly indicated in:</a:t>
            </a:r>
          </a:p>
          <a:p>
            <a:r>
              <a:rPr lang="en-ZA" sz="2400" dirty="0"/>
              <a:t>United Nations convention on the Rights of the Children</a:t>
            </a:r>
          </a:p>
          <a:p>
            <a:r>
              <a:rPr lang="en-ZA" sz="2400" dirty="0"/>
              <a:t>African Children’s charter </a:t>
            </a:r>
          </a:p>
          <a:p>
            <a:r>
              <a:rPr lang="en-ZA" sz="2400" dirty="0"/>
              <a:t>South African Constitution</a:t>
            </a:r>
          </a:p>
          <a:p>
            <a:r>
              <a:rPr lang="en-ZA" sz="2400" dirty="0"/>
              <a:t>Children’s Act</a:t>
            </a:r>
            <a:endParaRPr lang="en-US" altLang="en-US" sz="2800" dirty="0"/>
          </a:p>
          <a:p>
            <a:pPr marL="0" indent="0">
              <a:buFont typeface="Arial" pitchFamily="34" charset="0"/>
              <a:buNone/>
            </a:pPr>
            <a:endParaRPr lang="en-US" altLang="en-US" dirty="0"/>
          </a:p>
        </p:txBody>
      </p:sp>
    </p:spTree>
    <p:extLst>
      <p:ext uri="{BB962C8B-B14F-4D97-AF65-F5344CB8AC3E}">
        <p14:creationId xmlns:p14="http://schemas.microsoft.com/office/powerpoint/2010/main" val="1777476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093296"/>
            <a:ext cx="1345264" cy="47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278284" y="43849"/>
            <a:ext cx="7126781" cy="648847"/>
          </a:xfrm>
          <a:prstGeom prst="rect">
            <a:avLst/>
          </a:prstGeom>
        </p:spPr>
        <p:txBody>
          <a:bodyPr anchor="ctr"/>
          <a:lstStyle>
            <a:lvl1pPr algn="ctr" defTabSz="914290" rtl="0" eaLnBrk="1" latinLnBrk="0" hangingPunct="1">
              <a:spcBef>
                <a:spcPct val="0"/>
              </a:spcBef>
              <a:buNone/>
              <a:defRPr sz="4400" kern="1200">
                <a:solidFill>
                  <a:schemeClr val="tx1"/>
                </a:solidFill>
                <a:latin typeface="+mj-lt"/>
                <a:ea typeface="+mj-ea"/>
                <a:cs typeface="+mj-cs"/>
              </a:defRPr>
            </a:lvl1pPr>
          </a:lstStyle>
          <a:p>
            <a:pPr algn="l"/>
            <a:r>
              <a:rPr lang="en-US" altLang="en-US" sz="2800" dirty="0">
                <a:solidFill>
                  <a:schemeClr val="bg1"/>
                </a:solidFill>
                <a:cs typeface="Arial" panose="020B0604020202020204" pitchFamily="34" charset="0"/>
              </a:rPr>
              <a:t>Chapter 2: Legal and Ethical Framework</a:t>
            </a:r>
          </a:p>
        </p:txBody>
      </p:sp>
      <p:sp>
        <p:nvSpPr>
          <p:cNvPr id="4" name="Content Placeholder 2"/>
          <p:cNvSpPr txBox="1">
            <a:spLocks/>
          </p:cNvSpPr>
          <p:nvPr/>
        </p:nvSpPr>
        <p:spPr>
          <a:xfrm>
            <a:off x="298290" y="1121689"/>
            <a:ext cx="8234150" cy="4850553"/>
          </a:xfrm>
          <a:prstGeom prst="rect">
            <a:avLst/>
          </a:prstGeom>
        </p:spPr>
        <p:txBody>
          <a:bodyPr/>
          <a:lst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altLang="en-US" sz="2800" dirty="0"/>
              <a:t>An Ethical Framework for Disclosure – use a stepped systematic approach to ethical decision making:</a:t>
            </a:r>
          </a:p>
          <a:p>
            <a:pPr marL="0" indent="0">
              <a:buNone/>
            </a:pPr>
            <a:endParaRPr lang="en-US" altLang="en-US" dirty="0"/>
          </a:p>
          <a:p>
            <a:pPr marL="0" indent="0">
              <a:buNone/>
            </a:pPr>
            <a:endParaRPr lang="en-US" altLang="en-US" sz="2400" dirty="0"/>
          </a:p>
          <a:p>
            <a:pPr marL="0" indent="0">
              <a:buFont typeface="Arial" pitchFamily="34" charset="0"/>
              <a:buNone/>
            </a:pPr>
            <a:endParaRPr lang="en-US" altLang="en-US" dirty="0"/>
          </a:p>
        </p:txBody>
      </p:sp>
      <p:graphicFrame>
        <p:nvGraphicFramePr>
          <p:cNvPr id="9" name="Diagram 8"/>
          <p:cNvGraphicFramePr/>
          <p:nvPr>
            <p:extLst>
              <p:ext uri="{D42A27DB-BD31-4B8C-83A1-F6EECF244321}">
                <p14:modId xmlns:p14="http://schemas.microsoft.com/office/powerpoint/2010/main" val="207468174"/>
              </p:ext>
            </p:extLst>
          </p:nvPr>
        </p:nvGraphicFramePr>
        <p:xfrm>
          <a:off x="742957" y="2271315"/>
          <a:ext cx="7344816" cy="3836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6963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093296"/>
            <a:ext cx="1345264" cy="47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278284" y="43849"/>
            <a:ext cx="7390060" cy="648847"/>
          </a:xfrm>
          <a:prstGeom prst="rect">
            <a:avLst/>
          </a:prstGeom>
        </p:spPr>
        <p:txBody>
          <a:bodyPr anchor="ctr"/>
          <a:lstStyle>
            <a:lvl1pPr algn="ctr" defTabSz="914290" rtl="0" eaLnBrk="1" latinLnBrk="0" hangingPunct="1">
              <a:spcBef>
                <a:spcPct val="0"/>
              </a:spcBef>
              <a:buNone/>
              <a:defRPr sz="4400" kern="1200">
                <a:solidFill>
                  <a:schemeClr val="tx1"/>
                </a:solidFill>
                <a:latin typeface="+mj-lt"/>
                <a:ea typeface="+mj-ea"/>
                <a:cs typeface="+mj-cs"/>
              </a:defRPr>
            </a:lvl1pPr>
          </a:lstStyle>
          <a:p>
            <a:pPr algn="l"/>
            <a:r>
              <a:rPr lang="en-US" altLang="en-US" sz="2300" dirty="0">
                <a:solidFill>
                  <a:schemeClr val="bg1"/>
                </a:solidFill>
                <a:cs typeface="Arial" panose="020B0604020202020204" pitchFamily="34" charset="0"/>
              </a:rPr>
              <a:t>Chapter 3: A Contextual Framework for Disclosure</a:t>
            </a:r>
          </a:p>
        </p:txBody>
      </p:sp>
      <p:sp>
        <p:nvSpPr>
          <p:cNvPr id="4" name="Content Placeholder 2"/>
          <p:cNvSpPr txBox="1">
            <a:spLocks/>
          </p:cNvSpPr>
          <p:nvPr/>
        </p:nvSpPr>
        <p:spPr>
          <a:xfrm>
            <a:off x="298290" y="980728"/>
            <a:ext cx="8234150" cy="651127"/>
          </a:xfrm>
          <a:prstGeom prst="rect">
            <a:avLst/>
          </a:prstGeom>
        </p:spPr>
        <p:txBody>
          <a:bodyPr/>
          <a:lst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altLang="en-US" sz="2800" dirty="0"/>
              <a:t>What is successful disclosure?</a:t>
            </a:r>
          </a:p>
          <a:p>
            <a:endParaRPr lang="en-US" altLang="en-US" sz="2000" dirty="0"/>
          </a:p>
          <a:p>
            <a:pPr marL="0" indent="0">
              <a:buFont typeface="Arial" pitchFamily="34" charset="0"/>
              <a:buNone/>
            </a:pPr>
            <a:endParaRPr lang="en-US" altLang="en-US" sz="2800" dirty="0"/>
          </a:p>
        </p:txBody>
      </p:sp>
      <p:sp>
        <p:nvSpPr>
          <p:cNvPr id="6" name="Content Placeholder 2"/>
          <p:cNvSpPr txBox="1">
            <a:spLocks/>
          </p:cNvSpPr>
          <p:nvPr/>
        </p:nvSpPr>
        <p:spPr>
          <a:xfrm>
            <a:off x="251520" y="1772816"/>
            <a:ext cx="8234150" cy="4176464"/>
          </a:xfrm>
          <a:prstGeom prst="rect">
            <a:avLst/>
          </a:prstGeom>
        </p:spPr>
        <p:style>
          <a:lnRef idx="1">
            <a:schemeClr val="accent3"/>
          </a:lnRef>
          <a:fillRef idx="2">
            <a:schemeClr val="accent3"/>
          </a:fillRef>
          <a:effectRef idx="1">
            <a:schemeClr val="accent3"/>
          </a:effectRef>
          <a:fontRef idx="minor">
            <a:schemeClr val="dk1"/>
          </a:fontRef>
        </p:style>
        <p:txBody>
          <a:bodyPr/>
          <a:lst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400" dirty="0"/>
              <a:t>Intentional and not accidental</a:t>
            </a:r>
          </a:p>
          <a:p>
            <a:r>
              <a:rPr lang="en-US" altLang="en-US" sz="2400" dirty="0"/>
              <a:t>Timely – starting from 3 years of age</a:t>
            </a:r>
          </a:p>
          <a:p>
            <a:r>
              <a:rPr lang="en-US" altLang="en-US" sz="2400" dirty="0"/>
              <a:t>Truthful</a:t>
            </a:r>
          </a:p>
          <a:p>
            <a:r>
              <a:rPr lang="en-US" altLang="en-US" sz="2400" dirty="0"/>
              <a:t>Family </a:t>
            </a:r>
            <a:r>
              <a:rPr lang="en-US" altLang="en-US" sz="2400" dirty="0" err="1"/>
              <a:t>centred</a:t>
            </a:r>
            <a:endParaRPr lang="en-US" altLang="en-US" sz="2400" dirty="0"/>
          </a:p>
          <a:p>
            <a:r>
              <a:rPr lang="en-US" altLang="en-US" sz="2400" dirty="0"/>
              <a:t>Prepared:</a:t>
            </a:r>
          </a:p>
          <a:p>
            <a:pPr lvl="1"/>
            <a:r>
              <a:rPr lang="en-US" altLang="en-US" sz="1600" dirty="0"/>
              <a:t>Primary Caregiver</a:t>
            </a:r>
          </a:p>
          <a:p>
            <a:pPr lvl="1"/>
            <a:r>
              <a:rPr lang="en-US" altLang="en-US" sz="1600" dirty="0"/>
              <a:t>Skilled HCP</a:t>
            </a:r>
          </a:p>
          <a:p>
            <a:pPr lvl="1"/>
            <a:r>
              <a:rPr lang="en-US" altLang="en-US" sz="1600" dirty="0"/>
              <a:t>Child and/or Adolescent</a:t>
            </a:r>
          </a:p>
          <a:p>
            <a:r>
              <a:rPr lang="en-US" altLang="en-US" sz="2400" dirty="0"/>
              <a:t>Age/Developmentally appropriate</a:t>
            </a:r>
          </a:p>
          <a:p>
            <a:r>
              <a:rPr lang="en-US" altLang="en-US" sz="2400" dirty="0"/>
              <a:t>Linked to support</a:t>
            </a:r>
          </a:p>
          <a:p>
            <a:endParaRPr lang="en-US" altLang="en-US" sz="2400" dirty="0"/>
          </a:p>
          <a:p>
            <a:pPr marL="0" indent="0">
              <a:buFont typeface="Arial" pitchFamily="34" charset="0"/>
              <a:buNone/>
            </a:pPr>
            <a:endParaRPr lang="en-US" altLang="en-US" dirty="0"/>
          </a:p>
        </p:txBody>
      </p:sp>
    </p:spTree>
    <p:extLst>
      <p:ext uri="{BB962C8B-B14F-4D97-AF65-F5344CB8AC3E}">
        <p14:creationId xmlns:p14="http://schemas.microsoft.com/office/powerpoint/2010/main" val="2616130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093296"/>
            <a:ext cx="1345264" cy="47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278284" y="43849"/>
            <a:ext cx="7390060" cy="648847"/>
          </a:xfrm>
          <a:prstGeom prst="rect">
            <a:avLst/>
          </a:prstGeom>
        </p:spPr>
        <p:txBody>
          <a:bodyPr anchor="ctr"/>
          <a:lstStyle>
            <a:lvl1pPr algn="ctr" defTabSz="914290" rtl="0" eaLnBrk="1" latinLnBrk="0" hangingPunct="1">
              <a:spcBef>
                <a:spcPct val="0"/>
              </a:spcBef>
              <a:buNone/>
              <a:defRPr sz="4400" kern="1200">
                <a:solidFill>
                  <a:schemeClr val="tx1"/>
                </a:solidFill>
                <a:latin typeface="+mj-lt"/>
                <a:ea typeface="+mj-ea"/>
                <a:cs typeface="+mj-cs"/>
              </a:defRPr>
            </a:lvl1pPr>
          </a:lstStyle>
          <a:p>
            <a:pPr algn="l"/>
            <a:r>
              <a:rPr lang="en-US" altLang="en-US" sz="2300" dirty="0">
                <a:solidFill>
                  <a:schemeClr val="bg1"/>
                </a:solidFill>
                <a:cs typeface="Arial" panose="020B0604020202020204" pitchFamily="34" charset="0"/>
              </a:rPr>
              <a:t>Chapter 3: A Contextual Framework for Disclosure</a:t>
            </a:r>
          </a:p>
        </p:txBody>
      </p:sp>
      <p:sp>
        <p:nvSpPr>
          <p:cNvPr id="4" name="Content Placeholder 2"/>
          <p:cNvSpPr txBox="1">
            <a:spLocks/>
          </p:cNvSpPr>
          <p:nvPr/>
        </p:nvSpPr>
        <p:spPr>
          <a:xfrm>
            <a:off x="298290" y="1121689"/>
            <a:ext cx="8234150" cy="1659239"/>
          </a:xfrm>
          <a:prstGeom prst="rect">
            <a:avLst/>
          </a:prstGeom>
        </p:spPr>
        <p:txBody>
          <a:bodyPr/>
          <a:lst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en-US" dirty="0"/>
              <a:t>Role Players in Disclosure</a:t>
            </a:r>
          </a:p>
          <a:p>
            <a:r>
              <a:rPr lang="en-US" altLang="en-US" sz="2400" dirty="0"/>
              <a:t>Using the diagram below, brainstorm the various role players in disclosure</a:t>
            </a:r>
          </a:p>
          <a:p>
            <a:endParaRPr lang="en-US" altLang="en-US" sz="2400" dirty="0"/>
          </a:p>
          <a:p>
            <a:endParaRPr lang="en-US" altLang="en-US" dirty="0"/>
          </a:p>
        </p:txBody>
      </p:sp>
      <p:graphicFrame>
        <p:nvGraphicFramePr>
          <p:cNvPr id="5" name="Diagram 4"/>
          <p:cNvGraphicFramePr/>
          <p:nvPr>
            <p:extLst>
              <p:ext uri="{D42A27DB-BD31-4B8C-83A1-F6EECF244321}">
                <p14:modId xmlns:p14="http://schemas.microsoft.com/office/powerpoint/2010/main" val="1379131890"/>
              </p:ext>
            </p:extLst>
          </p:nvPr>
        </p:nvGraphicFramePr>
        <p:xfrm>
          <a:off x="1631634" y="2492896"/>
          <a:ext cx="5892694" cy="4107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1386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093296"/>
            <a:ext cx="1345264" cy="47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278284" y="43849"/>
            <a:ext cx="7390060" cy="648847"/>
          </a:xfrm>
          <a:prstGeom prst="rect">
            <a:avLst/>
          </a:prstGeom>
        </p:spPr>
        <p:txBody>
          <a:bodyPr anchor="ctr"/>
          <a:lstStyle>
            <a:lvl1pPr algn="ctr" defTabSz="914290" rtl="0" eaLnBrk="1" latinLnBrk="0" hangingPunct="1">
              <a:spcBef>
                <a:spcPct val="0"/>
              </a:spcBef>
              <a:buNone/>
              <a:defRPr sz="4400" kern="1200">
                <a:solidFill>
                  <a:schemeClr val="tx1"/>
                </a:solidFill>
                <a:latin typeface="+mj-lt"/>
                <a:ea typeface="+mj-ea"/>
                <a:cs typeface="+mj-cs"/>
              </a:defRPr>
            </a:lvl1pPr>
          </a:lstStyle>
          <a:p>
            <a:pPr algn="l"/>
            <a:r>
              <a:rPr lang="en-US" altLang="en-US" sz="2300" dirty="0">
                <a:solidFill>
                  <a:schemeClr val="bg1"/>
                </a:solidFill>
                <a:cs typeface="Arial" panose="020B0604020202020204" pitchFamily="34" charset="0"/>
              </a:rPr>
              <a:t>Chapter 3: A Contextual Framework for Disclosure</a:t>
            </a:r>
          </a:p>
        </p:txBody>
      </p:sp>
      <p:sp>
        <p:nvSpPr>
          <p:cNvPr id="4" name="Content Placeholder 2"/>
          <p:cNvSpPr txBox="1">
            <a:spLocks/>
          </p:cNvSpPr>
          <p:nvPr/>
        </p:nvSpPr>
        <p:spPr>
          <a:xfrm>
            <a:off x="298290" y="980728"/>
            <a:ext cx="8234150" cy="651127"/>
          </a:xfrm>
          <a:prstGeom prst="rect">
            <a:avLst/>
          </a:prstGeom>
        </p:spPr>
        <p:txBody>
          <a:bodyPr/>
          <a:lst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altLang="en-US" sz="2800" dirty="0"/>
              <a:t>Disclosure Case Studies</a:t>
            </a:r>
          </a:p>
          <a:p>
            <a:endParaRPr lang="en-US" altLang="en-US" sz="2800" dirty="0"/>
          </a:p>
          <a:p>
            <a:pPr marL="0" indent="0">
              <a:buFont typeface="Arial" pitchFamily="34" charset="0"/>
              <a:buNone/>
            </a:pPr>
            <a:endParaRPr lang="en-US" altLang="en-US" sz="2800" dirty="0"/>
          </a:p>
        </p:txBody>
      </p:sp>
      <p:sp>
        <p:nvSpPr>
          <p:cNvPr id="6" name="Content Placeholder 2"/>
          <p:cNvSpPr txBox="1">
            <a:spLocks/>
          </p:cNvSpPr>
          <p:nvPr/>
        </p:nvSpPr>
        <p:spPr>
          <a:xfrm>
            <a:off x="370298" y="1556792"/>
            <a:ext cx="8234150" cy="4320480"/>
          </a:xfrm>
          <a:prstGeom prst="rect">
            <a:avLst/>
          </a:prstGeom>
        </p:spPr>
        <p:style>
          <a:lnRef idx="1">
            <a:schemeClr val="accent3"/>
          </a:lnRef>
          <a:fillRef idx="2">
            <a:schemeClr val="accent3"/>
          </a:fillRef>
          <a:effectRef idx="1">
            <a:schemeClr val="accent3"/>
          </a:effectRef>
          <a:fontRef idx="minor">
            <a:schemeClr val="dk1"/>
          </a:fontRef>
        </p:style>
        <p:txBody>
          <a:bodyPr/>
          <a:lst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ZA" sz="2000" dirty="0"/>
              <a:t>1.  In your groups, complete the following:</a:t>
            </a:r>
          </a:p>
          <a:p>
            <a:r>
              <a:rPr lang="en-ZA" sz="2000" dirty="0"/>
              <a:t>Read through the case study handout</a:t>
            </a:r>
          </a:p>
          <a:p>
            <a:r>
              <a:rPr lang="en-ZA" sz="2000" dirty="0"/>
              <a:t>Address the specific task for the case study</a:t>
            </a:r>
          </a:p>
          <a:p>
            <a:r>
              <a:rPr lang="en-ZA" sz="2000" dirty="0"/>
              <a:t>Record the challenges that the case study presents around disclosure</a:t>
            </a:r>
          </a:p>
          <a:p>
            <a:r>
              <a:rPr lang="en-ZA" sz="2000" dirty="0"/>
              <a:t>Explain your disclosure plan</a:t>
            </a:r>
          </a:p>
          <a:p>
            <a:pPr marL="0" indent="0">
              <a:buNone/>
            </a:pPr>
            <a:endParaRPr lang="en-ZA" sz="1000" dirty="0"/>
          </a:p>
          <a:p>
            <a:pPr marL="0" indent="0">
              <a:buNone/>
            </a:pPr>
            <a:r>
              <a:rPr lang="en-ZA" sz="2000" dirty="0"/>
              <a:t>2.  For feedback to the larger group:</a:t>
            </a:r>
          </a:p>
          <a:p>
            <a:r>
              <a:rPr lang="en-ZA" sz="2000" dirty="0"/>
              <a:t>Present a case history of the case study</a:t>
            </a:r>
          </a:p>
          <a:p>
            <a:r>
              <a:rPr lang="en-ZA" sz="2000" dirty="0"/>
              <a:t>Explain the challenges of the case study as identified by your team</a:t>
            </a:r>
          </a:p>
          <a:p>
            <a:r>
              <a:rPr lang="en-ZA" sz="2000" dirty="0"/>
              <a:t>Describe your preferred approach with regard to disclosure and what your group feels is the most appropriate disclosure plan</a:t>
            </a:r>
          </a:p>
          <a:p>
            <a:r>
              <a:rPr lang="en-US" altLang="en-US" sz="2000" dirty="0"/>
              <a:t>Select a representative to feedback to the larger group</a:t>
            </a:r>
            <a:endParaRPr lang="en-US" altLang="en-US" sz="1600" dirty="0"/>
          </a:p>
          <a:p>
            <a:pPr marL="0" indent="0">
              <a:buFont typeface="Arial" pitchFamily="34" charset="0"/>
              <a:buNone/>
            </a:pPr>
            <a:endParaRPr lang="en-US" altLang="en-US" sz="2000" dirty="0"/>
          </a:p>
        </p:txBody>
      </p:sp>
    </p:spTree>
    <p:extLst>
      <p:ext uri="{BB962C8B-B14F-4D97-AF65-F5344CB8AC3E}">
        <p14:creationId xmlns:p14="http://schemas.microsoft.com/office/powerpoint/2010/main" val="4141299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latin typeface="+mn-lt"/>
              </a:rPr>
              <a:t>Barriers to Disclosure</a:t>
            </a:r>
          </a:p>
          <a:p>
            <a:r>
              <a:rPr lang="en-US" sz="2000" dirty="0">
                <a:latin typeface="+mn-lt"/>
              </a:rPr>
              <a:t>In small groups discuss the barriers each role player could experience in disclosure to a child or adolescent</a:t>
            </a:r>
          </a:p>
          <a:p>
            <a:r>
              <a:rPr lang="en-US" sz="2000" dirty="0">
                <a:latin typeface="+mn-lt"/>
              </a:rPr>
              <a:t>Select one member of the group to give feedback to the larger group</a:t>
            </a:r>
            <a:endParaRPr lang="en-ZA" sz="2000" dirty="0">
              <a:latin typeface="+mn-lt"/>
            </a:endParaRPr>
          </a:p>
        </p:txBody>
      </p:sp>
      <p:sp>
        <p:nvSpPr>
          <p:cNvPr id="4" name="Title 1"/>
          <p:cNvSpPr txBox="1">
            <a:spLocks noGrp="1"/>
          </p:cNvSpPr>
          <p:nvPr>
            <p:ph type="title"/>
          </p:nvPr>
        </p:nvSpPr>
        <p:spPr>
          <a:prstGeom prst="rect">
            <a:avLst/>
          </a:prstGeom>
        </p:spPr>
        <p:txBody>
          <a:bodyPr anchor="ctr"/>
          <a:lstStyle>
            <a:lvl1pPr algn="ctr" defTabSz="914290" rtl="0" eaLnBrk="1" latinLnBrk="0" hangingPunct="1">
              <a:spcBef>
                <a:spcPct val="0"/>
              </a:spcBef>
              <a:buNone/>
              <a:defRPr sz="4400" kern="1200">
                <a:solidFill>
                  <a:schemeClr val="tx1"/>
                </a:solidFill>
                <a:latin typeface="+mj-lt"/>
                <a:ea typeface="+mj-ea"/>
                <a:cs typeface="+mj-cs"/>
              </a:defRPr>
            </a:lvl1pPr>
          </a:lstStyle>
          <a:p>
            <a:pPr algn="l"/>
            <a:r>
              <a:rPr lang="en-US" altLang="en-US" sz="2300" dirty="0">
                <a:solidFill>
                  <a:schemeClr val="bg1"/>
                </a:solidFill>
                <a:cs typeface="Arial" panose="020B0604020202020204" pitchFamily="34" charset="0"/>
              </a:rPr>
              <a:t>Chapter 3: A Contextual Framework for Disclosure</a:t>
            </a:r>
          </a:p>
        </p:txBody>
      </p:sp>
      <p:graphicFrame>
        <p:nvGraphicFramePr>
          <p:cNvPr id="6" name="Diagram 5"/>
          <p:cNvGraphicFramePr/>
          <p:nvPr>
            <p:extLst>
              <p:ext uri="{D42A27DB-BD31-4B8C-83A1-F6EECF244321}">
                <p14:modId xmlns:p14="http://schemas.microsoft.com/office/powerpoint/2010/main" val="1446979049"/>
              </p:ext>
            </p:extLst>
          </p:nvPr>
        </p:nvGraphicFramePr>
        <p:xfrm>
          <a:off x="1560513" y="267813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075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78284" y="43849"/>
            <a:ext cx="7126781" cy="648847"/>
          </a:xfrm>
        </p:spPr>
        <p:txBody>
          <a:bodyPr anchor="ctr"/>
          <a:lstStyle/>
          <a:p>
            <a:r>
              <a:rPr lang="en-US" altLang="en-US" sz="2800" dirty="0">
                <a:latin typeface="+mj-lt"/>
              </a:rPr>
              <a:t>Chapter 1: Definitions and Guiding Principles</a:t>
            </a:r>
          </a:p>
        </p:txBody>
      </p:sp>
      <p:sp>
        <p:nvSpPr>
          <p:cNvPr id="10243" name="Content Placeholder 2"/>
          <p:cNvSpPr>
            <a:spLocks noGrp="1"/>
          </p:cNvSpPr>
          <p:nvPr>
            <p:ph idx="1"/>
          </p:nvPr>
        </p:nvSpPr>
        <p:spPr>
          <a:xfrm>
            <a:off x="298290" y="1121689"/>
            <a:ext cx="7850591" cy="4850553"/>
          </a:xfrm>
        </p:spPr>
        <p:txBody>
          <a:bodyPr/>
          <a:lstStyle/>
          <a:p>
            <a:pPr marL="0" indent="0">
              <a:buNone/>
            </a:pPr>
            <a:r>
              <a:rPr lang="en-US" altLang="en-US" sz="2800" dirty="0">
                <a:latin typeface="+mn-lt"/>
              </a:rPr>
              <a:t>Definitions of Children and Adolescents</a:t>
            </a:r>
          </a:p>
          <a:p>
            <a:pPr marL="0" indent="0">
              <a:buNone/>
            </a:pPr>
            <a:endParaRPr lang="en-US" altLang="en-US" dirty="0"/>
          </a:p>
          <a:p>
            <a:pPr marL="0" indent="0">
              <a:buNone/>
            </a:pPr>
            <a:endParaRPr lang="en-US" altLang="en-US" dirty="0"/>
          </a:p>
          <a:p>
            <a:pPr marL="0" indent="0">
              <a:buNone/>
            </a:pPr>
            <a:endParaRPr lang="en-US" altLang="en-US" dirty="0"/>
          </a:p>
          <a:p>
            <a:pPr marL="0" indent="0">
              <a:buNone/>
            </a:pPr>
            <a:endParaRPr lang="en-US" altLang="en-US" dirty="0"/>
          </a:p>
          <a:p>
            <a:pPr marL="0" indent="0">
              <a:buNone/>
            </a:pPr>
            <a:endParaRPr lang="en-US" altLang="en-US" dirty="0"/>
          </a:p>
          <a:p>
            <a:pPr marL="0" indent="0">
              <a:buNone/>
            </a:pPr>
            <a:endParaRPr lang="en-US" altLang="en-US" dirty="0"/>
          </a:p>
          <a:p>
            <a:pPr marL="0" indent="0">
              <a:buNone/>
            </a:pPr>
            <a:endParaRPr lang="en-US" altLang="en-US" dirty="0"/>
          </a:p>
        </p:txBody>
      </p:sp>
      <p:pic>
        <p:nvPicPr>
          <p:cNvPr id="1024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284" y="5972243"/>
            <a:ext cx="1345264" cy="47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3239562115"/>
              </p:ext>
            </p:extLst>
          </p:nvPr>
        </p:nvGraphicFramePr>
        <p:xfrm>
          <a:off x="467544" y="2203975"/>
          <a:ext cx="7886700" cy="2685980"/>
        </p:xfrm>
        <a:graphic>
          <a:graphicData uri="http://schemas.openxmlformats.org/drawingml/2006/table">
            <a:tbl>
              <a:tblPr firstRow="1" firstCol="1" lastRow="1" lastCol="1" bandRow="1" bandCol="1">
                <a:tableStyleId>{F5AB1C69-6EDB-4FF4-983F-18BD219EF322}</a:tableStyleId>
              </a:tblPr>
              <a:tblGrid>
                <a:gridCol w="3943350">
                  <a:extLst>
                    <a:ext uri="{9D8B030D-6E8A-4147-A177-3AD203B41FA5}">
                      <a16:colId xmlns:a16="http://schemas.microsoft.com/office/drawing/2014/main" val="3087701983"/>
                    </a:ext>
                  </a:extLst>
                </a:gridCol>
                <a:gridCol w="3943350">
                  <a:extLst>
                    <a:ext uri="{9D8B030D-6E8A-4147-A177-3AD203B41FA5}">
                      <a16:colId xmlns:a16="http://schemas.microsoft.com/office/drawing/2014/main" val="2544326883"/>
                    </a:ext>
                  </a:extLst>
                </a:gridCol>
              </a:tblGrid>
              <a:tr h="413306">
                <a:tc>
                  <a:txBody>
                    <a:bodyPr/>
                    <a:lstStyle/>
                    <a:p>
                      <a:pPr marL="137160">
                        <a:lnSpc>
                          <a:spcPct val="107000"/>
                        </a:lnSpc>
                        <a:spcBef>
                          <a:spcPts val="880"/>
                        </a:spcBef>
                        <a:spcAft>
                          <a:spcPts val="0"/>
                        </a:spcAft>
                      </a:pPr>
                      <a:r>
                        <a:rPr lang="en-ZA" sz="2000" b="0" spc="20" dirty="0" err="1">
                          <a:effectLst/>
                        </a:rPr>
                        <a:t>Newborns</a:t>
                      </a:r>
                      <a:r>
                        <a:rPr lang="en-ZA" sz="2000" b="0" dirty="0">
                          <a:effectLst/>
                        </a:rPr>
                        <a:t> </a:t>
                      </a:r>
                      <a:endParaRPr lang="en-ZA"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nSpc>
                          <a:spcPct val="107000"/>
                        </a:lnSpc>
                        <a:spcBef>
                          <a:spcPts val="30"/>
                        </a:spcBef>
                        <a:spcAft>
                          <a:spcPts val="0"/>
                        </a:spcAft>
                      </a:pPr>
                      <a:r>
                        <a:rPr lang="en-ZA" sz="2000" b="0" dirty="0">
                          <a:effectLst/>
                        </a:rPr>
                        <a:t> </a:t>
                      </a:r>
                      <a:r>
                        <a:rPr lang="en-ZA" sz="2000" b="0" spc="10" dirty="0">
                          <a:effectLst/>
                        </a:rPr>
                        <a:t>Birth</a:t>
                      </a:r>
                      <a:r>
                        <a:rPr lang="en-ZA" sz="2000" b="0" spc="30" dirty="0">
                          <a:effectLst/>
                        </a:rPr>
                        <a:t> </a:t>
                      </a:r>
                      <a:r>
                        <a:rPr lang="en-ZA" sz="2000" b="0" dirty="0">
                          <a:effectLst/>
                        </a:rPr>
                        <a:t>-</a:t>
                      </a:r>
                      <a:r>
                        <a:rPr lang="en-ZA" sz="2000" b="0" spc="30" dirty="0">
                          <a:effectLst/>
                        </a:rPr>
                        <a:t> </a:t>
                      </a:r>
                      <a:r>
                        <a:rPr lang="en-ZA" sz="2000" b="0" spc="5" dirty="0">
                          <a:effectLst/>
                        </a:rPr>
                        <a:t>28</a:t>
                      </a:r>
                      <a:r>
                        <a:rPr lang="en-ZA" sz="2000" b="0" spc="30" dirty="0">
                          <a:effectLst/>
                        </a:rPr>
                        <a:t> </a:t>
                      </a:r>
                      <a:r>
                        <a:rPr lang="en-ZA" sz="2000" b="0" spc="15" dirty="0">
                          <a:effectLst/>
                        </a:rPr>
                        <a:t>days</a:t>
                      </a:r>
                      <a:endParaRPr lang="en-ZA"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3730058127"/>
                  </a:ext>
                </a:extLst>
              </a:tr>
              <a:tr h="378779">
                <a:tc>
                  <a:txBody>
                    <a:bodyPr/>
                    <a:lstStyle/>
                    <a:p>
                      <a:pPr marL="135890">
                        <a:lnSpc>
                          <a:spcPct val="107000"/>
                        </a:lnSpc>
                        <a:spcAft>
                          <a:spcPts val="0"/>
                        </a:spcAft>
                      </a:pPr>
                      <a:r>
                        <a:rPr lang="en-ZA" sz="2000" b="0" spc="20" dirty="0">
                          <a:effectLst/>
                        </a:rPr>
                        <a:t>Infants</a:t>
                      </a:r>
                      <a:endParaRPr lang="en-ZA"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nSpc>
                          <a:spcPct val="107000"/>
                        </a:lnSpc>
                        <a:spcBef>
                          <a:spcPts val="30"/>
                        </a:spcBef>
                        <a:spcAft>
                          <a:spcPts val="0"/>
                        </a:spcAft>
                      </a:pPr>
                      <a:r>
                        <a:rPr lang="en-ZA" sz="2000" b="0" dirty="0">
                          <a:effectLst/>
                        </a:rPr>
                        <a:t> </a:t>
                      </a:r>
                      <a:r>
                        <a:rPr lang="en-ZA" sz="2000" b="0" spc="5" dirty="0">
                          <a:effectLst/>
                        </a:rPr>
                        <a:t>28</a:t>
                      </a:r>
                      <a:r>
                        <a:rPr lang="en-ZA" sz="2000" b="0" spc="30" dirty="0">
                          <a:effectLst/>
                        </a:rPr>
                        <a:t> </a:t>
                      </a:r>
                      <a:r>
                        <a:rPr lang="en-ZA" sz="2000" b="0" spc="10" dirty="0">
                          <a:effectLst/>
                        </a:rPr>
                        <a:t>days</a:t>
                      </a:r>
                      <a:r>
                        <a:rPr lang="en-ZA" sz="2000" b="0" spc="30" dirty="0">
                          <a:effectLst/>
                        </a:rPr>
                        <a:t> </a:t>
                      </a:r>
                      <a:r>
                        <a:rPr lang="en-ZA" sz="2000" b="0" dirty="0">
                          <a:effectLst/>
                        </a:rPr>
                        <a:t>–</a:t>
                      </a:r>
                      <a:r>
                        <a:rPr lang="en-ZA" sz="2000" b="0" spc="30" dirty="0">
                          <a:effectLst/>
                        </a:rPr>
                        <a:t> </a:t>
                      </a:r>
                      <a:r>
                        <a:rPr lang="en-ZA" sz="2000" b="0" spc="5" dirty="0">
                          <a:effectLst/>
                        </a:rPr>
                        <a:t>1</a:t>
                      </a:r>
                      <a:r>
                        <a:rPr lang="en-ZA" sz="2000" b="0" spc="30" dirty="0">
                          <a:effectLst/>
                        </a:rPr>
                        <a:t> </a:t>
                      </a:r>
                      <a:r>
                        <a:rPr lang="en-ZA" sz="2000" b="0" spc="15" dirty="0">
                          <a:effectLst/>
                        </a:rPr>
                        <a:t>year</a:t>
                      </a:r>
                      <a:endParaRPr lang="en-ZA"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2061399471"/>
                  </a:ext>
                </a:extLst>
              </a:tr>
              <a:tr h="378779">
                <a:tc>
                  <a:txBody>
                    <a:bodyPr/>
                    <a:lstStyle/>
                    <a:p>
                      <a:pPr marL="137160">
                        <a:lnSpc>
                          <a:spcPct val="107000"/>
                        </a:lnSpc>
                        <a:spcBef>
                          <a:spcPts val="880"/>
                        </a:spcBef>
                        <a:spcAft>
                          <a:spcPts val="0"/>
                        </a:spcAft>
                      </a:pPr>
                      <a:r>
                        <a:rPr lang="en-ZA" sz="2000" b="0" spc="20" dirty="0">
                          <a:effectLst/>
                        </a:rPr>
                        <a:t>Toddlers</a:t>
                      </a:r>
                      <a:endParaRPr lang="en-ZA"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nSpc>
                          <a:spcPct val="107000"/>
                        </a:lnSpc>
                        <a:spcBef>
                          <a:spcPts val="30"/>
                        </a:spcBef>
                        <a:spcAft>
                          <a:spcPts val="0"/>
                        </a:spcAft>
                      </a:pPr>
                      <a:r>
                        <a:rPr lang="en-ZA" sz="2000" b="0" dirty="0">
                          <a:effectLst/>
                        </a:rPr>
                        <a:t> 1</a:t>
                      </a:r>
                      <a:r>
                        <a:rPr lang="en-ZA" sz="2000" b="0" spc="30" dirty="0">
                          <a:effectLst/>
                        </a:rPr>
                        <a:t> </a:t>
                      </a:r>
                      <a:r>
                        <a:rPr lang="en-ZA" sz="2000" b="0" dirty="0">
                          <a:effectLst/>
                        </a:rPr>
                        <a:t>–</a:t>
                      </a:r>
                      <a:r>
                        <a:rPr lang="en-ZA" sz="2000" b="0" spc="30" dirty="0">
                          <a:effectLst/>
                        </a:rPr>
                        <a:t> </a:t>
                      </a:r>
                      <a:r>
                        <a:rPr lang="en-ZA" sz="2000" b="0" spc="5" dirty="0">
                          <a:effectLst/>
                        </a:rPr>
                        <a:t>3</a:t>
                      </a:r>
                      <a:r>
                        <a:rPr lang="en-ZA" sz="2000" b="0" spc="30" dirty="0">
                          <a:effectLst/>
                        </a:rPr>
                        <a:t> </a:t>
                      </a:r>
                      <a:r>
                        <a:rPr lang="en-ZA" sz="2000" b="0" spc="15" dirty="0">
                          <a:effectLst/>
                        </a:rPr>
                        <a:t>years</a:t>
                      </a:r>
                      <a:endParaRPr lang="en-ZA"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3763062568"/>
                  </a:ext>
                </a:extLst>
              </a:tr>
              <a:tr h="378779">
                <a:tc rowSpan="2">
                  <a:txBody>
                    <a:bodyPr/>
                    <a:lstStyle/>
                    <a:p>
                      <a:pPr marL="137160">
                        <a:lnSpc>
                          <a:spcPct val="107000"/>
                        </a:lnSpc>
                        <a:spcBef>
                          <a:spcPts val="880"/>
                        </a:spcBef>
                        <a:spcAft>
                          <a:spcPts val="0"/>
                        </a:spcAft>
                      </a:pPr>
                      <a:r>
                        <a:rPr lang="en-ZA" sz="2000" b="0" spc="15" dirty="0">
                          <a:effectLst/>
                        </a:rPr>
                        <a:t>Early</a:t>
                      </a:r>
                      <a:r>
                        <a:rPr lang="en-ZA" sz="2000" b="0" spc="35" dirty="0">
                          <a:effectLst/>
                        </a:rPr>
                        <a:t> </a:t>
                      </a:r>
                      <a:r>
                        <a:rPr lang="en-ZA" sz="2000" b="0" spc="15" dirty="0">
                          <a:effectLst/>
                        </a:rPr>
                        <a:t>Childhood</a:t>
                      </a:r>
                      <a:endParaRPr lang="en-ZA" sz="2000" b="0" dirty="0">
                        <a:effectLst/>
                      </a:endParaRPr>
                    </a:p>
                    <a:p>
                      <a:pPr>
                        <a:lnSpc>
                          <a:spcPct val="107000"/>
                        </a:lnSpc>
                        <a:spcAft>
                          <a:spcPts val="0"/>
                        </a:spcAft>
                      </a:pPr>
                      <a:r>
                        <a:rPr lang="en-ZA" sz="2000" b="0" dirty="0">
                          <a:effectLst/>
                        </a:rPr>
                        <a:t>   </a:t>
                      </a:r>
                      <a:r>
                        <a:rPr lang="en-ZA" sz="2000" b="0" spc="15" dirty="0">
                          <a:effectLst/>
                        </a:rPr>
                        <a:t>Middle</a:t>
                      </a:r>
                      <a:r>
                        <a:rPr lang="en-ZA" sz="2000" b="0" spc="35" dirty="0">
                          <a:effectLst/>
                        </a:rPr>
                        <a:t> </a:t>
                      </a:r>
                      <a:r>
                        <a:rPr lang="en-ZA" sz="2000" b="0" spc="15" dirty="0">
                          <a:effectLst/>
                        </a:rPr>
                        <a:t>Childhood</a:t>
                      </a:r>
                      <a:endParaRPr lang="en-ZA"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nSpc>
                          <a:spcPct val="107000"/>
                        </a:lnSpc>
                        <a:spcBef>
                          <a:spcPts val="30"/>
                        </a:spcBef>
                        <a:spcAft>
                          <a:spcPts val="0"/>
                        </a:spcAft>
                      </a:pPr>
                      <a:r>
                        <a:rPr lang="en-ZA" sz="2000" b="0" dirty="0">
                          <a:effectLst/>
                        </a:rPr>
                        <a:t> 3</a:t>
                      </a:r>
                      <a:r>
                        <a:rPr lang="en-ZA" sz="2000" b="0" spc="30" dirty="0">
                          <a:effectLst/>
                        </a:rPr>
                        <a:t> </a:t>
                      </a:r>
                      <a:r>
                        <a:rPr lang="en-ZA" sz="2000" b="0" dirty="0">
                          <a:effectLst/>
                        </a:rPr>
                        <a:t>–</a:t>
                      </a:r>
                      <a:r>
                        <a:rPr lang="en-ZA" sz="2000" b="0" spc="30" dirty="0">
                          <a:effectLst/>
                        </a:rPr>
                        <a:t> </a:t>
                      </a:r>
                      <a:r>
                        <a:rPr lang="en-ZA" sz="2000" b="0" spc="5" dirty="0">
                          <a:effectLst/>
                        </a:rPr>
                        <a:t>5</a:t>
                      </a:r>
                      <a:r>
                        <a:rPr lang="en-ZA" sz="2000" b="0" spc="30" dirty="0">
                          <a:effectLst/>
                        </a:rPr>
                        <a:t> </a:t>
                      </a:r>
                      <a:r>
                        <a:rPr lang="en-ZA" sz="2000" b="0" spc="15" dirty="0">
                          <a:effectLst/>
                        </a:rPr>
                        <a:t>years</a:t>
                      </a:r>
                      <a:endParaRPr lang="en-ZA"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948173323"/>
                  </a:ext>
                </a:extLst>
              </a:tr>
              <a:tr h="378779">
                <a:tc vMerge="1">
                  <a:txBody>
                    <a:bodyPr/>
                    <a:lstStyle/>
                    <a:p>
                      <a:endParaRPr lang="en-ZA"/>
                    </a:p>
                  </a:txBody>
                  <a:tcPr/>
                </a:tc>
                <a:tc>
                  <a:txBody>
                    <a:bodyPr/>
                    <a:lstStyle/>
                    <a:p>
                      <a:pPr>
                        <a:lnSpc>
                          <a:spcPct val="107000"/>
                        </a:lnSpc>
                        <a:spcBef>
                          <a:spcPts val="30"/>
                        </a:spcBef>
                        <a:spcAft>
                          <a:spcPts val="0"/>
                        </a:spcAft>
                      </a:pPr>
                      <a:r>
                        <a:rPr lang="en-ZA" sz="2000" b="0" dirty="0">
                          <a:effectLst/>
                        </a:rPr>
                        <a:t> 6</a:t>
                      </a:r>
                      <a:r>
                        <a:rPr lang="en-ZA" sz="2000" b="0" spc="30" dirty="0">
                          <a:effectLst/>
                        </a:rPr>
                        <a:t> </a:t>
                      </a:r>
                      <a:r>
                        <a:rPr lang="en-ZA" sz="2000" b="0" dirty="0">
                          <a:effectLst/>
                        </a:rPr>
                        <a:t>–</a:t>
                      </a:r>
                      <a:r>
                        <a:rPr lang="en-ZA" sz="2000" b="0" spc="30" dirty="0">
                          <a:effectLst/>
                        </a:rPr>
                        <a:t> </a:t>
                      </a:r>
                      <a:r>
                        <a:rPr lang="en-ZA" sz="2000" b="0" spc="15" dirty="0">
                          <a:effectLst/>
                        </a:rPr>
                        <a:t>9</a:t>
                      </a:r>
                      <a:r>
                        <a:rPr lang="en-ZA" sz="2000" b="0" spc="30" dirty="0">
                          <a:effectLst/>
                        </a:rPr>
                        <a:t> </a:t>
                      </a:r>
                      <a:r>
                        <a:rPr lang="en-ZA" sz="2000" b="0" spc="15" dirty="0">
                          <a:effectLst/>
                        </a:rPr>
                        <a:t>years</a:t>
                      </a:r>
                      <a:endParaRPr lang="en-ZA"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4228991129"/>
                  </a:ext>
                </a:extLst>
              </a:tr>
              <a:tr h="378779">
                <a:tc rowSpan="2">
                  <a:txBody>
                    <a:bodyPr/>
                    <a:lstStyle/>
                    <a:p>
                      <a:pPr marL="137160">
                        <a:lnSpc>
                          <a:spcPct val="107000"/>
                        </a:lnSpc>
                        <a:spcBef>
                          <a:spcPts val="880"/>
                        </a:spcBef>
                        <a:spcAft>
                          <a:spcPts val="0"/>
                        </a:spcAft>
                      </a:pPr>
                      <a:r>
                        <a:rPr lang="en-ZA" sz="2000" b="0" spc="15" dirty="0">
                          <a:effectLst/>
                        </a:rPr>
                        <a:t>Early</a:t>
                      </a:r>
                      <a:r>
                        <a:rPr lang="en-ZA" sz="2000" b="0" spc="35" dirty="0">
                          <a:effectLst/>
                        </a:rPr>
                        <a:t> </a:t>
                      </a:r>
                      <a:r>
                        <a:rPr lang="en-ZA" sz="2000" b="0" spc="20" dirty="0">
                          <a:effectLst/>
                        </a:rPr>
                        <a:t>Adolescence</a:t>
                      </a:r>
                      <a:endParaRPr lang="en-ZA" sz="2000" b="0" dirty="0">
                        <a:effectLst/>
                      </a:endParaRPr>
                    </a:p>
                    <a:p>
                      <a:pPr>
                        <a:lnSpc>
                          <a:spcPct val="107000"/>
                        </a:lnSpc>
                        <a:spcAft>
                          <a:spcPts val="0"/>
                        </a:spcAft>
                      </a:pPr>
                      <a:r>
                        <a:rPr lang="en-ZA" sz="2000" b="0" dirty="0">
                          <a:effectLst/>
                        </a:rPr>
                        <a:t>   L</a:t>
                      </a:r>
                      <a:r>
                        <a:rPr lang="en-ZA" sz="2000" b="0" spc="15" dirty="0">
                          <a:effectLst/>
                        </a:rPr>
                        <a:t>ate</a:t>
                      </a:r>
                      <a:r>
                        <a:rPr lang="en-ZA" sz="2000" b="0" spc="35" dirty="0">
                          <a:effectLst/>
                        </a:rPr>
                        <a:t> </a:t>
                      </a:r>
                      <a:r>
                        <a:rPr lang="en-ZA" sz="2000" b="0" spc="20" dirty="0">
                          <a:effectLst/>
                        </a:rPr>
                        <a:t>Adolescence</a:t>
                      </a:r>
                      <a:endParaRPr lang="en-ZA"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nSpc>
                          <a:spcPct val="107000"/>
                        </a:lnSpc>
                        <a:spcBef>
                          <a:spcPts val="30"/>
                        </a:spcBef>
                        <a:spcAft>
                          <a:spcPts val="0"/>
                        </a:spcAft>
                      </a:pPr>
                      <a:r>
                        <a:rPr lang="en-ZA" sz="2000" b="0" dirty="0">
                          <a:effectLst/>
                        </a:rPr>
                        <a:t> </a:t>
                      </a:r>
                      <a:r>
                        <a:rPr lang="en-ZA" sz="2000" b="0" spc="10" dirty="0">
                          <a:effectLst/>
                        </a:rPr>
                        <a:t>10 </a:t>
                      </a:r>
                      <a:r>
                        <a:rPr lang="en-ZA" sz="2000" b="0" dirty="0">
                          <a:effectLst/>
                        </a:rPr>
                        <a:t>– </a:t>
                      </a:r>
                      <a:r>
                        <a:rPr lang="en-ZA" sz="2000" b="0" spc="10" dirty="0">
                          <a:effectLst/>
                        </a:rPr>
                        <a:t>14</a:t>
                      </a:r>
                      <a:r>
                        <a:rPr lang="en-ZA" sz="2000" b="0" spc="30" dirty="0">
                          <a:effectLst/>
                        </a:rPr>
                        <a:t> </a:t>
                      </a:r>
                      <a:r>
                        <a:rPr lang="en-ZA" sz="2000" b="0" spc="15" dirty="0">
                          <a:effectLst/>
                        </a:rPr>
                        <a:t>years</a:t>
                      </a:r>
                      <a:endParaRPr lang="en-ZA"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719295163"/>
                  </a:ext>
                </a:extLst>
              </a:tr>
              <a:tr h="378779">
                <a:tc vMerge="1">
                  <a:txBody>
                    <a:bodyPr/>
                    <a:lstStyle/>
                    <a:p>
                      <a:endParaRPr lang="en-ZA"/>
                    </a:p>
                  </a:txBody>
                  <a:tcPr/>
                </a:tc>
                <a:tc>
                  <a:txBody>
                    <a:bodyPr/>
                    <a:lstStyle/>
                    <a:p>
                      <a:pPr>
                        <a:lnSpc>
                          <a:spcPct val="107000"/>
                        </a:lnSpc>
                        <a:spcBef>
                          <a:spcPts val="30"/>
                        </a:spcBef>
                        <a:spcAft>
                          <a:spcPts val="0"/>
                        </a:spcAft>
                      </a:pPr>
                      <a:r>
                        <a:rPr lang="en-ZA" sz="2000" b="0" dirty="0">
                          <a:effectLst/>
                        </a:rPr>
                        <a:t> </a:t>
                      </a:r>
                      <a:r>
                        <a:rPr lang="en-ZA" sz="2000" b="0" spc="5" dirty="0">
                          <a:effectLst/>
                        </a:rPr>
                        <a:t>15</a:t>
                      </a:r>
                      <a:r>
                        <a:rPr lang="en-ZA" sz="2000" b="0" spc="30" dirty="0">
                          <a:effectLst/>
                        </a:rPr>
                        <a:t> </a:t>
                      </a:r>
                      <a:r>
                        <a:rPr lang="en-ZA" sz="2000" b="0" dirty="0">
                          <a:effectLst/>
                        </a:rPr>
                        <a:t>– </a:t>
                      </a:r>
                      <a:r>
                        <a:rPr lang="en-ZA" sz="2000" b="0" spc="10" dirty="0">
                          <a:effectLst/>
                        </a:rPr>
                        <a:t>19</a:t>
                      </a:r>
                      <a:r>
                        <a:rPr lang="en-ZA" sz="2000" b="0" spc="30" dirty="0">
                          <a:effectLst/>
                        </a:rPr>
                        <a:t> </a:t>
                      </a:r>
                      <a:r>
                        <a:rPr lang="en-ZA" sz="2000" b="0" spc="15" dirty="0">
                          <a:effectLst/>
                        </a:rPr>
                        <a:t>years</a:t>
                      </a:r>
                      <a:endParaRPr lang="en-ZA"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2523856930"/>
                  </a:ext>
                </a:extLst>
              </a:tr>
            </a:tbl>
          </a:graphicData>
        </a:graphic>
      </p:graphicFrame>
    </p:spTree>
    <p:extLst>
      <p:ext uri="{BB962C8B-B14F-4D97-AF65-F5344CB8AC3E}">
        <p14:creationId xmlns:p14="http://schemas.microsoft.com/office/powerpoint/2010/main" val="27384860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8284" y="43849"/>
            <a:ext cx="7390060" cy="648847"/>
          </a:xfrm>
          <a:prstGeom prst="rect">
            <a:avLst/>
          </a:prstGeom>
        </p:spPr>
        <p:txBody>
          <a:bodyPr anchor="ctr"/>
          <a:lstStyle>
            <a:lvl1pPr algn="ctr" defTabSz="914290" rtl="0" eaLnBrk="1" latinLnBrk="0" hangingPunct="1">
              <a:spcBef>
                <a:spcPct val="0"/>
              </a:spcBef>
              <a:buNone/>
              <a:defRPr sz="4400" kern="1200">
                <a:solidFill>
                  <a:schemeClr val="tx1"/>
                </a:solidFill>
                <a:latin typeface="+mj-lt"/>
                <a:ea typeface="+mj-ea"/>
                <a:cs typeface="+mj-cs"/>
              </a:defRPr>
            </a:lvl1pPr>
          </a:lstStyle>
          <a:p>
            <a:pPr algn="l"/>
            <a:r>
              <a:rPr lang="en-US" altLang="en-US" sz="2800" dirty="0">
                <a:solidFill>
                  <a:schemeClr val="bg1"/>
                </a:solidFill>
                <a:cs typeface="Arial" panose="020B0604020202020204" pitchFamily="34" charset="0"/>
              </a:rPr>
              <a:t>Chapter 4: Holistic Model for Disclosure</a:t>
            </a:r>
          </a:p>
        </p:txBody>
      </p:sp>
      <p:sp>
        <p:nvSpPr>
          <p:cNvPr id="3" name="Content Placeholder 2"/>
          <p:cNvSpPr txBox="1">
            <a:spLocks/>
          </p:cNvSpPr>
          <p:nvPr/>
        </p:nvSpPr>
        <p:spPr>
          <a:xfrm>
            <a:off x="298290" y="980728"/>
            <a:ext cx="8234150" cy="651127"/>
          </a:xfrm>
          <a:prstGeom prst="rect">
            <a:avLst/>
          </a:prstGeom>
        </p:spPr>
        <p:txBody>
          <a:bodyPr/>
          <a:lst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en-US" dirty="0"/>
              <a:t>Process of Disclosure</a:t>
            </a:r>
            <a:endParaRPr lang="en-US" altLang="en-US" sz="2400" dirty="0"/>
          </a:p>
          <a:p>
            <a:endParaRPr lang="en-US" altLang="en-US" dirty="0"/>
          </a:p>
        </p:txBody>
      </p:sp>
      <p:grpSp>
        <p:nvGrpSpPr>
          <p:cNvPr id="4" name="Group 3"/>
          <p:cNvGrpSpPr>
            <a:grpSpLocks/>
          </p:cNvGrpSpPr>
          <p:nvPr/>
        </p:nvGrpSpPr>
        <p:grpSpPr bwMode="auto">
          <a:xfrm>
            <a:off x="1115616" y="1765399"/>
            <a:ext cx="6228412" cy="4596159"/>
            <a:chOff x="0" y="0"/>
            <a:chExt cx="8504" cy="6765"/>
          </a:xfrm>
        </p:grpSpPr>
        <p:grpSp>
          <p:nvGrpSpPr>
            <p:cNvPr id="5" name="Group 4"/>
            <p:cNvGrpSpPr>
              <a:grpSpLocks/>
            </p:cNvGrpSpPr>
            <p:nvPr/>
          </p:nvGrpSpPr>
          <p:grpSpPr bwMode="auto">
            <a:xfrm>
              <a:off x="5126" y="4271"/>
              <a:ext cx="3378" cy="2494"/>
              <a:chOff x="5126" y="4271"/>
              <a:chExt cx="3378" cy="2494"/>
            </a:xfrm>
          </p:grpSpPr>
          <p:sp>
            <p:nvSpPr>
              <p:cNvPr id="39" name="Freeform 38"/>
              <p:cNvSpPr>
                <a:spLocks/>
              </p:cNvSpPr>
              <p:nvPr/>
            </p:nvSpPr>
            <p:spPr bwMode="auto">
              <a:xfrm>
                <a:off x="5126" y="4271"/>
                <a:ext cx="3378" cy="2494"/>
              </a:xfrm>
              <a:custGeom>
                <a:avLst/>
                <a:gdLst>
                  <a:gd name="T0" fmla="+- 0 5126 5126"/>
                  <a:gd name="T1" fmla="*/ T0 w 3378"/>
                  <a:gd name="T2" fmla="+- 0 4271 4271"/>
                  <a:gd name="T3" fmla="*/ 4271 h 2494"/>
                  <a:gd name="T4" fmla="+- 0 8504 5126"/>
                  <a:gd name="T5" fmla="*/ T4 w 3378"/>
                  <a:gd name="T6" fmla="+- 0 4271 4271"/>
                  <a:gd name="T7" fmla="*/ 4271 h 2494"/>
                  <a:gd name="T8" fmla="+- 0 8504 5126"/>
                  <a:gd name="T9" fmla="*/ T8 w 3378"/>
                  <a:gd name="T10" fmla="+- 0 6764 4271"/>
                  <a:gd name="T11" fmla="*/ 6764 h 2494"/>
                  <a:gd name="T12" fmla="+- 0 5126 5126"/>
                  <a:gd name="T13" fmla="*/ T12 w 3378"/>
                  <a:gd name="T14" fmla="+- 0 6764 4271"/>
                  <a:gd name="T15" fmla="*/ 6764 h 2494"/>
                  <a:gd name="T16" fmla="+- 0 5126 5126"/>
                  <a:gd name="T17" fmla="*/ T16 w 3378"/>
                  <a:gd name="T18" fmla="+- 0 4271 4271"/>
                  <a:gd name="T19" fmla="*/ 4271 h 2494"/>
                </a:gdLst>
                <a:ahLst/>
                <a:cxnLst>
                  <a:cxn ang="0">
                    <a:pos x="T1" y="T3"/>
                  </a:cxn>
                  <a:cxn ang="0">
                    <a:pos x="T5" y="T7"/>
                  </a:cxn>
                  <a:cxn ang="0">
                    <a:pos x="T9" y="T11"/>
                  </a:cxn>
                  <a:cxn ang="0">
                    <a:pos x="T13" y="T15"/>
                  </a:cxn>
                  <a:cxn ang="0">
                    <a:pos x="T17" y="T19"/>
                  </a:cxn>
                </a:cxnLst>
                <a:rect l="0" t="0" r="r" b="b"/>
                <a:pathLst>
                  <a:path w="3378" h="2494">
                    <a:moveTo>
                      <a:pt x="0" y="0"/>
                    </a:moveTo>
                    <a:lnTo>
                      <a:pt x="3378" y="0"/>
                    </a:lnTo>
                    <a:lnTo>
                      <a:pt x="3378" y="2493"/>
                    </a:lnTo>
                    <a:lnTo>
                      <a:pt x="0" y="2493"/>
                    </a:lnTo>
                    <a:lnTo>
                      <a:pt x="0" y="0"/>
                    </a:lnTo>
                    <a:close/>
                  </a:path>
                </a:pathLst>
              </a:custGeom>
              <a:solidFill>
                <a:srgbClr val="E6E7E8"/>
              </a:solidFill>
              <a:ln>
                <a:noFill/>
              </a:ln>
              <a:extLs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w="9525">
                    <a:solidFill>
                      <a:srgbClr val="000000"/>
                    </a:solidFill>
                    <a:round/>
                    <a:headEnd/>
                    <a:tailEnd/>
                  </a14:hiddenLine>
                </a:ext>
              </a:extLst>
            </p:spPr>
            <p:txBody>
              <a:bodyPr rot="0" vert="horz" wrap="square" lIns="91440" tIns="45720" rIns="91440" bIns="45720" anchor="t" anchorCtr="0" upright="1">
                <a:noAutofit/>
              </a:bodyPr>
              <a:lstStyle/>
              <a:p>
                <a:endParaRPr lang="en-ZA"/>
              </a:p>
            </p:txBody>
          </p:sp>
        </p:grpSp>
        <p:grpSp>
          <p:nvGrpSpPr>
            <p:cNvPr id="6" name="Group 5"/>
            <p:cNvGrpSpPr>
              <a:grpSpLocks/>
            </p:cNvGrpSpPr>
            <p:nvPr/>
          </p:nvGrpSpPr>
          <p:grpSpPr bwMode="auto">
            <a:xfrm>
              <a:off x="0" y="0"/>
              <a:ext cx="3378" cy="2543"/>
              <a:chOff x="0" y="0"/>
              <a:chExt cx="3378" cy="2543"/>
            </a:xfrm>
          </p:grpSpPr>
          <p:sp>
            <p:nvSpPr>
              <p:cNvPr id="38" name="Freeform 37"/>
              <p:cNvSpPr>
                <a:spLocks/>
              </p:cNvSpPr>
              <p:nvPr/>
            </p:nvSpPr>
            <p:spPr bwMode="auto">
              <a:xfrm>
                <a:off x="0" y="0"/>
                <a:ext cx="3378" cy="2543"/>
              </a:xfrm>
              <a:custGeom>
                <a:avLst/>
                <a:gdLst>
                  <a:gd name="T0" fmla="*/ 0 w 3378"/>
                  <a:gd name="T1" fmla="*/ 0 h 2543"/>
                  <a:gd name="T2" fmla="*/ 3378 w 3378"/>
                  <a:gd name="T3" fmla="*/ 0 h 2543"/>
                  <a:gd name="T4" fmla="*/ 3378 w 3378"/>
                  <a:gd name="T5" fmla="*/ 2542 h 2543"/>
                  <a:gd name="T6" fmla="*/ 0 w 3378"/>
                  <a:gd name="T7" fmla="*/ 2542 h 2543"/>
                  <a:gd name="T8" fmla="*/ 0 w 3378"/>
                  <a:gd name="T9" fmla="*/ 0 h 2543"/>
                </a:gdLst>
                <a:ahLst/>
                <a:cxnLst>
                  <a:cxn ang="0">
                    <a:pos x="T0" y="T1"/>
                  </a:cxn>
                  <a:cxn ang="0">
                    <a:pos x="T2" y="T3"/>
                  </a:cxn>
                  <a:cxn ang="0">
                    <a:pos x="T4" y="T5"/>
                  </a:cxn>
                  <a:cxn ang="0">
                    <a:pos x="T6" y="T7"/>
                  </a:cxn>
                  <a:cxn ang="0">
                    <a:pos x="T8" y="T9"/>
                  </a:cxn>
                </a:cxnLst>
                <a:rect l="0" t="0" r="r" b="b"/>
                <a:pathLst>
                  <a:path w="3378" h="2543">
                    <a:moveTo>
                      <a:pt x="0" y="0"/>
                    </a:moveTo>
                    <a:lnTo>
                      <a:pt x="3378" y="0"/>
                    </a:lnTo>
                    <a:lnTo>
                      <a:pt x="3378" y="2542"/>
                    </a:lnTo>
                    <a:lnTo>
                      <a:pt x="0" y="2542"/>
                    </a:lnTo>
                    <a:lnTo>
                      <a:pt x="0" y="0"/>
                    </a:lnTo>
                    <a:close/>
                  </a:path>
                </a:pathLst>
              </a:custGeom>
              <a:solidFill>
                <a:srgbClr val="E6E7E8"/>
              </a:solidFill>
              <a:ln>
                <a:noFill/>
              </a:ln>
              <a:extLs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w="9525">
                    <a:solidFill>
                      <a:srgbClr val="000000"/>
                    </a:solidFill>
                    <a:round/>
                    <a:headEnd/>
                    <a:tailEnd/>
                  </a14:hiddenLine>
                </a:ext>
              </a:extLst>
            </p:spPr>
            <p:txBody>
              <a:bodyPr rot="0" vert="horz" wrap="square" lIns="91440" tIns="45720" rIns="91440" bIns="45720" anchor="t" anchorCtr="0" upright="1">
                <a:noAutofit/>
              </a:bodyPr>
              <a:lstStyle/>
              <a:p>
                <a:endParaRPr lang="en-ZA"/>
              </a:p>
            </p:txBody>
          </p:sp>
        </p:grpSp>
        <p:grpSp>
          <p:nvGrpSpPr>
            <p:cNvPr id="7" name="Group 6"/>
            <p:cNvGrpSpPr>
              <a:grpSpLocks/>
            </p:cNvGrpSpPr>
            <p:nvPr/>
          </p:nvGrpSpPr>
          <p:grpSpPr bwMode="auto">
            <a:xfrm>
              <a:off x="5126" y="0"/>
              <a:ext cx="3378" cy="2543"/>
              <a:chOff x="5126" y="0"/>
              <a:chExt cx="3378" cy="2543"/>
            </a:xfrm>
          </p:grpSpPr>
          <p:sp>
            <p:nvSpPr>
              <p:cNvPr id="37" name="Freeform 36"/>
              <p:cNvSpPr>
                <a:spLocks/>
              </p:cNvSpPr>
              <p:nvPr/>
            </p:nvSpPr>
            <p:spPr bwMode="auto">
              <a:xfrm>
                <a:off x="5126" y="0"/>
                <a:ext cx="3378" cy="2543"/>
              </a:xfrm>
              <a:custGeom>
                <a:avLst/>
                <a:gdLst>
                  <a:gd name="T0" fmla="+- 0 5126 5126"/>
                  <a:gd name="T1" fmla="*/ T0 w 3378"/>
                  <a:gd name="T2" fmla="*/ 0 h 2543"/>
                  <a:gd name="T3" fmla="+- 0 8504 5126"/>
                  <a:gd name="T4" fmla="*/ T3 w 3378"/>
                  <a:gd name="T5" fmla="*/ 0 h 2543"/>
                  <a:gd name="T6" fmla="+- 0 8504 5126"/>
                  <a:gd name="T7" fmla="*/ T6 w 3378"/>
                  <a:gd name="T8" fmla="*/ 2542 h 2543"/>
                  <a:gd name="T9" fmla="+- 0 5126 5126"/>
                  <a:gd name="T10" fmla="*/ T9 w 3378"/>
                  <a:gd name="T11" fmla="*/ 2542 h 2543"/>
                  <a:gd name="T12" fmla="+- 0 5126 5126"/>
                  <a:gd name="T13" fmla="*/ T12 w 3378"/>
                  <a:gd name="T14" fmla="*/ 0 h 2543"/>
                </a:gdLst>
                <a:ahLst/>
                <a:cxnLst>
                  <a:cxn ang="0">
                    <a:pos x="T1" y="T2"/>
                  </a:cxn>
                  <a:cxn ang="0">
                    <a:pos x="T4" y="T5"/>
                  </a:cxn>
                  <a:cxn ang="0">
                    <a:pos x="T7" y="T8"/>
                  </a:cxn>
                  <a:cxn ang="0">
                    <a:pos x="T10" y="T11"/>
                  </a:cxn>
                  <a:cxn ang="0">
                    <a:pos x="T13" y="T14"/>
                  </a:cxn>
                </a:cxnLst>
                <a:rect l="0" t="0" r="r" b="b"/>
                <a:pathLst>
                  <a:path w="3378" h="2543">
                    <a:moveTo>
                      <a:pt x="0" y="0"/>
                    </a:moveTo>
                    <a:lnTo>
                      <a:pt x="3378" y="0"/>
                    </a:lnTo>
                    <a:lnTo>
                      <a:pt x="3378" y="2542"/>
                    </a:lnTo>
                    <a:lnTo>
                      <a:pt x="0" y="2542"/>
                    </a:lnTo>
                    <a:lnTo>
                      <a:pt x="0" y="0"/>
                    </a:lnTo>
                    <a:close/>
                  </a:path>
                </a:pathLst>
              </a:custGeom>
              <a:solidFill>
                <a:srgbClr val="E6E7E8"/>
              </a:solidFill>
              <a:ln>
                <a:noFill/>
              </a:ln>
              <a:extLs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w="9525">
                    <a:solidFill>
                      <a:srgbClr val="000000"/>
                    </a:solidFill>
                    <a:round/>
                    <a:headEnd/>
                    <a:tailEnd/>
                  </a14:hiddenLine>
                </a:ext>
              </a:extLst>
            </p:spPr>
            <p:txBody>
              <a:bodyPr rot="0" vert="horz" wrap="square" lIns="91440" tIns="45720" rIns="91440" bIns="45720" anchor="t" anchorCtr="0" upright="1">
                <a:noAutofit/>
              </a:bodyPr>
              <a:lstStyle/>
              <a:p>
                <a:endParaRPr lang="en-ZA"/>
              </a:p>
            </p:txBody>
          </p:sp>
        </p:grpSp>
        <p:grpSp>
          <p:nvGrpSpPr>
            <p:cNvPr id="8" name="Group 7"/>
            <p:cNvGrpSpPr>
              <a:grpSpLocks/>
            </p:cNvGrpSpPr>
            <p:nvPr/>
          </p:nvGrpSpPr>
          <p:grpSpPr bwMode="auto">
            <a:xfrm>
              <a:off x="0" y="4271"/>
              <a:ext cx="3378" cy="2494"/>
              <a:chOff x="0" y="4271"/>
              <a:chExt cx="3378" cy="2494"/>
            </a:xfrm>
          </p:grpSpPr>
          <p:sp>
            <p:nvSpPr>
              <p:cNvPr id="36" name="Freeform 35"/>
              <p:cNvSpPr>
                <a:spLocks/>
              </p:cNvSpPr>
              <p:nvPr/>
            </p:nvSpPr>
            <p:spPr bwMode="auto">
              <a:xfrm>
                <a:off x="0" y="4271"/>
                <a:ext cx="3378" cy="2494"/>
              </a:xfrm>
              <a:custGeom>
                <a:avLst/>
                <a:gdLst>
                  <a:gd name="T0" fmla="*/ 0 w 3378"/>
                  <a:gd name="T1" fmla="+- 0 4271 4271"/>
                  <a:gd name="T2" fmla="*/ 4271 h 2494"/>
                  <a:gd name="T3" fmla="*/ 3378 w 3378"/>
                  <a:gd name="T4" fmla="+- 0 4271 4271"/>
                  <a:gd name="T5" fmla="*/ 4271 h 2494"/>
                  <a:gd name="T6" fmla="*/ 3378 w 3378"/>
                  <a:gd name="T7" fmla="+- 0 6764 4271"/>
                  <a:gd name="T8" fmla="*/ 6764 h 2494"/>
                  <a:gd name="T9" fmla="*/ 0 w 3378"/>
                  <a:gd name="T10" fmla="+- 0 6764 4271"/>
                  <a:gd name="T11" fmla="*/ 6764 h 2494"/>
                  <a:gd name="T12" fmla="*/ 0 w 3378"/>
                  <a:gd name="T13" fmla="+- 0 4271 4271"/>
                  <a:gd name="T14" fmla="*/ 4271 h 2494"/>
                </a:gdLst>
                <a:ahLst/>
                <a:cxnLst>
                  <a:cxn ang="0">
                    <a:pos x="T0" y="T2"/>
                  </a:cxn>
                  <a:cxn ang="0">
                    <a:pos x="T3" y="T5"/>
                  </a:cxn>
                  <a:cxn ang="0">
                    <a:pos x="T6" y="T8"/>
                  </a:cxn>
                  <a:cxn ang="0">
                    <a:pos x="T9" y="T11"/>
                  </a:cxn>
                  <a:cxn ang="0">
                    <a:pos x="T12" y="T14"/>
                  </a:cxn>
                </a:cxnLst>
                <a:rect l="0" t="0" r="r" b="b"/>
                <a:pathLst>
                  <a:path w="3378" h="2494">
                    <a:moveTo>
                      <a:pt x="0" y="0"/>
                    </a:moveTo>
                    <a:lnTo>
                      <a:pt x="3378" y="0"/>
                    </a:lnTo>
                    <a:lnTo>
                      <a:pt x="3378" y="2493"/>
                    </a:lnTo>
                    <a:lnTo>
                      <a:pt x="0" y="2493"/>
                    </a:lnTo>
                    <a:lnTo>
                      <a:pt x="0" y="0"/>
                    </a:lnTo>
                    <a:close/>
                  </a:path>
                </a:pathLst>
              </a:custGeom>
              <a:solidFill>
                <a:srgbClr val="E6E7E8"/>
              </a:solidFill>
              <a:ln>
                <a:noFill/>
              </a:ln>
              <a:extLs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w="9525">
                    <a:solidFill>
                      <a:srgbClr val="000000"/>
                    </a:solidFill>
                    <a:round/>
                    <a:headEnd/>
                    <a:tailEnd/>
                  </a14:hiddenLine>
                </a:ext>
              </a:extLst>
            </p:spPr>
            <p:txBody>
              <a:bodyPr rot="0" vert="horz" wrap="square" lIns="91440" tIns="45720" rIns="91440" bIns="45720" anchor="t" anchorCtr="0" upright="1">
                <a:noAutofit/>
              </a:bodyPr>
              <a:lstStyle/>
              <a:p>
                <a:endParaRPr lang="en-ZA"/>
              </a:p>
            </p:txBody>
          </p:sp>
        </p:grpSp>
        <p:grpSp>
          <p:nvGrpSpPr>
            <p:cNvPr id="9" name="Group 8"/>
            <p:cNvGrpSpPr>
              <a:grpSpLocks/>
            </p:cNvGrpSpPr>
            <p:nvPr/>
          </p:nvGrpSpPr>
          <p:grpSpPr bwMode="auto">
            <a:xfrm>
              <a:off x="1994" y="1056"/>
              <a:ext cx="4435" cy="4448"/>
              <a:chOff x="1994" y="1056"/>
              <a:chExt cx="4435" cy="4448"/>
            </a:xfrm>
          </p:grpSpPr>
          <p:sp>
            <p:nvSpPr>
              <p:cNvPr id="30" name="Freeform 29"/>
              <p:cNvSpPr>
                <a:spLocks/>
              </p:cNvSpPr>
              <p:nvPr/>
            </p:nvSpPr>
            <p:spPr bwMode="auto">
              <a:xfrm>
                <a:off x="1994" y="1056"/>
                <a:ext cx="4435" cy="4448"/>
              </a:xfrm>
              <a:custGeom>
                <a:avLst/>
                <a:gdLst>
                  <a:gd name="T0" fmla="+- 0 4030 1994"/>
                  <a:gd name="T1" fmla="*/ T0 w 4435"/>
                  <a:gd name="T2" fmla="+- 0 5496 1056"/>
                  <a:gd name="T3" fmla="*/ 5496 h 4448"/>
                  <a:gd name="T4" fmla="+- 0 3679 1994"/>
                  <a:gd name="T5" fmla="*/ T4 w 4435"/>
                  <a:gd name="T6" fmla="+- 0 5439 1056"/>
                  <a:gd name="T7" fmla="*/ 5439 h 4448"/>
                  <a:gd name="T8" fmla="+- 0 3348 1994"/>
                  <a:gd name="T9" fmla="*/ T8 w 4435"/>
                  <a:gd name="T10" fmla="+- 0 5329 1056"/>
                  <a:gd name="T11" fmla="*/ 5329 h 4448"/>
                  <a:gd name="T12" fmla="+- 0 3043 1994"/>
                  <a:gd name="T13" fmla="*/ T12 w 4435"/>
                  <a:gd name="T14" fmla="+- 0 5170 1056"/>
                  <a:gd name="T15" fmla="*/ 5170 h 4448"/>
                  <a:gd name="T16" fmla="+- 0 2768 1994"/>
                  <a:gd name="T17" fmla="*/ T16 w 4435"/>
                  <a:gd name="T18" fmla="+- 0 4968 1056"/>
                  <a:gd name="T19" fmla="*/ 4968 h 4448"/>
                  <a:gd name="T20" fmla="+- 0 2528 1994"/>
                  <a:gd name="T21" fmla="*/ T20 w 4435"/>
                  <a:gd name="T22" fmla="+- 0 4727 1056"/>
                  <a:gd name="T23" fmla="*/ 4727 h 4448"/>
                  <a:gd name="T24" fmla="+- 0 2326 1994"/>
                  <a:gd name="T25" fmla="*/ T24 w 4435"/>
                  <a:gd name="T26" fmla="+- 0 4451 1056"/>
                  <a:gd name="T27" fmla="*/ 4451 h 4448"/>
                  <a:gd name="T28" fmla="+- 0 2168 1994"/>
                  <a:gd name="T29" fmla="*/ T28 w 4435"/>
                  <a:gd name="T30" fmla="+- 0 4145 1056"/>
                  <a:gd name="T31" fmla="*/ 4145 h 4448"/>
                  <a:gd name="T32" fmla="+- 0 2058 1994"/>
                  <a:gd name="T33" fmla="*/ T32 w 4435"/>
                  <a:gd name="T34" fmla="+- 0 3814 1056"/>
                  <a:gd name="T35" fmla="*/ 3814 h 4448"/>
                  <a:gd name="T36" fmla="+- 0 2001 1994"/>
                  <a:gd name="T37" fmla="*/ T36 w 4435"/>
                  <a:gd name="T38" fmla="+- 0 3462 1056"/>
                  <a:gd name="T39" fmla="*/ 3462 h 4448"/>
                  <a:gd name="T40" fmla="+- 0 2001 1994"/>
                  <a:gd name="T41" fmla="*/ T40 w 4435"/>
                  <a:gd name="T42" fmla="+- 0 3097 1056"/>
                  <a:gd name="T43" fmla="*/ 3097 h 4448"/>
                  <a:gd name="T44" fmla="+- 0 2058 1994"/>
                  <a:gd name="T45" fmla="*/ T44 w 4435"/>
                  <a:gd name="T46" fmla="+- 0 2745 1056"/>
                  <a:gd name="T47" fmla="*/ 2745 h 4448"/>
                  <a:gd name="T48" fmla="+- 0 2168 1994"/>
                  <a:gd name="T49" fmla="*/ T48 w 4435"/>
                  <a:gd name="T50" fmla="+- 0 2414 1056"/>
                  <a:gd name="T51" fmla="*/ 2414 h 4448"/>
                  <a:gd name="T52" fmla="+- 0 2326 1994"/>
                  <a:gd name="T53" fmla="*/ T52 w 4435"/>
                  <a:gd name="T54" fmla="+- 0 2108 1056"/>
                  <a:gd name="T55" fmla="*/ 2108 h 4448"/>
                  <a:gd name="T56" fmla="+- 0 2528 1994"/>
                  <a:gd name="T57" fmla="*/ T56 w 4435"/>
                  <a:gd name="T58" fmla="+- 0 1832 1056"/>
                  <a:gd name="T59" fmla="*/ 1832 h 4448"/>
                  <a:gd name="T60" fmla="+- 0 2768 1994"/>
                  <a:gd name="T61" fmla="*/ T60 w 4435"/>
                  <a:gd name="T62" fmla="+- 0 1591 1056"/>
                  <a:gd name="T63" fmla="*/ 1591 h 4448"/>
                  <a:gd name="T64" fmla="+- 0 3043 1994"/>
                  <a:gd name="T65" fmla="*/ T64 w 4435"/>
                  <a:gd name="T66" fmla="+- 0 1389 1056"/>
                  <a:gd name="T67" fmla="*/ 1389 h 4448"/>
                  <a:gd name="T68" fmla="+- 0 3348 1994"/>
                  <a:gd name="T69" fmla="*/ T68 w 4435"/>
                  <a:gd name="T70" fmla="+- 0 1231 1056"/>
                  <a:gd name="T71" fmla="*/ 1231 h 4448"/>
                  <a:gd name="T72" fmla="+- 0 3679 1994"/>
                  <a:gd name="T73" fmla="*/ T72 w 4435"/>
                  <a:gd name="T74" fmla="+- 0 1120 1056"/>
                  <a:gd name="T75" fmla="*/ 1120 h 4448"/>
                  <a:gd name="T76" fmla="+- 0 4030 1994"/>
                  <a:gd name="T77" fmla="*/ T76 w 4435"/>
                  <a:gd name="T78" fmla="+- 0 1063 1056"/>
                  <a:gd name="T79" fmla="*/ 1063 h 4448"/>
                  <a:gd name="T80" fmla="+- 0 4393 1994"/>
                  <a:gd name="T81" fmla="*/ T80 w 4435"/>
                  <a:gd name="T82" fmla="+- 0 1063 1056"/>
                  <a:gd name="T83" fmla="*/ 1063 h 4448"/>
                  <a:gd name="T84" fmla="+- 0 4744 1994"/>
                  <a:gd name="T85" fmla="*/ T84 w 4435"/>
                  <a:gd name="T86" fmla="+- 0 1120 1056"/>
                  <a:gd name="T87" fmla="*/ 1120 h 4448"/>
                  <a:gd name="T88" fmla="+- 0 5074 1994"/>
                  <a:gd name="T89" fmla="*/ T88 w 4435"/>
                  <a:gd name="T90" fmla="+- 0 1231 1056"/>
                  <a:gd name="T91" fmla="*/ 1231 h 4448"/>
                  <a:gd name="T92" fmla="+- 0 5379 1994"/>
                  <a:gd name="T93" fmla="*/ T92 w 4435"/>
                  <a:gd name="T94" fmla="+- 0 1389 1056"/>
                  <a:gd name="T95" fmla="*/ 1389 h 4448"/>
                  <a:gd name="T96" fmla="+- 0 5654 1994"/>
                  <a:gd name="T97" fmla="*/ T96 w 4435"/>
                  <a:gd name="T98" fmla="+- 0 1591 1056"/>
                  <a:gd name="T99" fmla="*/ 1591 h 4448"/>
                  <a:gd name="T100" fmla="+- 0 5895 1994"/>
                  <a:gd name="T101" fmla="*/ T100 w 4435"/>
                  <a:gd name="T102" fmla="+- 0 1832 1056"/>
                  <a:gd name="T103" fmla="*/ 1832 h 4448"/>
                  <a:gd name="T104" fmla="+- 0 6097 1994"/>
                  <a:gd name="T105" fmla="*/ T104 w 4435"/>
                  <a:gd name="T106" fmla="+- 0 2108 1056"/>
                  <a:gd name="T107" fmla="*/ 2108 h 4448"/>
                  <a:gd name="T108" fmla="+- 0 6255 1994"/>
                  <a:gd name="T109" fmla="*/ T108 w 4435"/>
                  <a:gd name="T110" fmla="+- 0 2414 1056"/>
                  <a:gd name="T111" fmla="*/ 2414 h 4448"/>
                  <a:gd name="T112" fmla="+- 0 6364 1994"/>
                  <a:gd name="T113" fmla="*/ T112 w 4435"/>
                  <a:gd name="T114" fmla="+- 0 2745 1056"/>
                  <a:gd name="T115" fmla="*/ 2745 h 4448"/>
                  <a:gd name="T116" fmla="+- 0 6421 1994"/>
                  <a:gd name="T117" fmla="*/ T116 w 4435"/>
                  <a:gd name="T118" fmla="+- 0 3097 1056"/>
                  <a:gd name="T119" fmla="*/ 3097 h 4448"/>
                  <a:gd name="T120" fmla="+- 0 6421 1994"/>
                  <a:gd name="T121" fmla="*/ T120 w 4435"/>
                  <a:gd name="T122" fmla="+- 0 3462 1056"/>
                  <a:gd name="T123" fmla="*/ 3462 h 4448"/>
                  <a:gd name="T124" fmla="+- 0 6364 1994"/>
                  <a:gd name="T125" fmla="*/ T124 w 4435"/>
                  <a:gd name="T126" fmla="+- 0 3814 1056"/>
                  <a:gd name="T127" fmla="*/ 3814 h 4448"/>
                  <a:gd name="T128" fmla="+- 0 6255 1994"/>
                  <a:gd name="T129" fmla="*/ T128 w 4435"/>
                  <a:gd name="T130" fmla="+- 0 4145 1056"/>
                  <a:gd name="T131" fmla="*/ 4145 h 4448"/>
                  <a:gd name="T132" fmla="+- 0 6097 1994"/>
                  <a:gd name="T133" fmla="*/ T132 w 4435"/>
                  <a:gd name="T134" fmla="+- 0 4451 1056"/>
                  <a:gd name="T135" fmla="*/ 4451 h 4448"/>
                  <a:gd name="T136" fmla="+- 0 5895 1994"/>
                  <a:gd name="T137" fmla="*/ T136 w 4435"/>
                  <a:gd name="T138" fmla="+- 0 4727 1056"/>
                  <a:gd name="T139" fmla="*/ 4727 h 4448"/>
                  <a:gd name="T140" fmla="+- 0 5654 1994"/>
                  <a:gd name="T141" fmla="*/ T140 w 4435"/>
                  <a:gd name="T142" fmla="+- 0 4968 1056"/>
                  <a:gd name="T143" fmla="*/ 4968 h 4448"/>
                  <a:gd name="T144" fmla="+- 0 5379 1994"/>
                  <a:gd name="T145" fmla="*/ T144 w 4435"/>
                  <a:gd name="T146" fmla="+- 0 5170 1056"/>
                  <a:gd name="T147" fmla="*/ 5170 h 4448"/>
                  <a:gd name="T148" fmla="+- 0 5074 1994"/>
                  <a:gd name="T149" fmla="*/ T148 w 4435"/>
                  <a:gd name="T150" fmla="+- 0 5329 1056"/>
                  <a:gd name="T151" fmla="*/ 5329 h 4448"/>
                  <a:gd name="T152" fmla="+- 0 4744 1994"/>
                  <a:gd name="T153" fmla="*/ T152 w 4435"/>
                  <a:gd name="T154" fmla="+- 0 5439 1056"/>
                  <a:gd name="T155" fmla="*/ 5439 h 4448"/>
                  <a:gd name="T156" fmla="+- 0 4393 1994"/>
                  <a:gd name="T157" fmla="*/ T156 w 4435"/>
                  <a:gd name="T158" fmla="+- 0 5496 1056"/>
                  <a:gd name="T159" fmla="*/ 5496 h 44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4435" h="4448">
                    <a:moveTo>
                      <a:pt x="2217" y="4447"/>
                    </a:moveTo>
                    <a:lnTo>
                      <a:pt x="2036" y="4440"/>
                    </a:lnTo>
                    <a:lnTo>
                      <a:pt x="1858" y="4418"/>
                    </a:lnTo>
                    <a:lnTo>
                      <a:pt x="1685" y="4383"/>
                    </a:lnTo>
                    <a:lnTo>
                      <a:pt x="1517" y="4334"/>
                    </a:lnTo>
                    <a:lnTo>
                      <a:pt x="1354" y="4273"/>
                    </a:lnTo>
                    <a:lnTo>
                      <a:pt x="1198" y="4199"/>
                    </a:lnTo>
                    <a:lnTo>
                      <a:pt x="1049" y="4114"/>
                    </a:lnTo>
                    <a:lnTo>
                      <a:pt x="908" y="4018"/>
                    </a:lnTo>
                    <a:lnTo>
                      <a:pt x="774" y="3912"/>
                    </a:lnTo>
                    <a:lnTo>
                      <a:pt x="649" y="3796"/>
                    </a:lnTo>
                    <a:lnTo>
                      <a:pt x="534" y="3671"/>
                    </a:lnTo>
                    <a:lnTo>
                      <a:pt x="428" y="3537"/>
                    </a:lnTo>
                    <a:lnTo>
                      <a:pt x="332" y="3395"/>
                    </a:lnTo>
                    <a:lnTo>
                      <a:pt x="247" y="3246"/>
                    </a:lnTo>
                    <a:lnTo>
                      <a:pt x="174" y="3089"/>
                    </a:lnTo>
                    <a:lnTo>
                      <a:pt x="113" y="2926"/>
                    </a:lnTo>
                    <a:lnTo>
                      <a:pt x="64" y="2758"/>
                    </a:lnTo>
                    <a:lnTo>
                      <a:pt x="29" y="2584"/>
                    </a:lnTo>
                    <a:lnTo>
                      <a:pt x="7" y="2406"/>
                    </a:lnTo>
                    <a:lnTo>
                      <a:pt x="0" y="2224"/>
                    </a:lnTo>
                    <a:lnTo>
                      <a:pt x="7" y="2041"/>
                    </a:lnTo>
                    <a:lnTo>
                      <a:pt x="29" y="1863"/>
                    </a:lnTo>
                    <a:lnTo>
                      <a:pt x="64" y="1689"/>
                    </a:lnTo>
                    <a:lnTo>
                      <a:pt x="113" y="1521"/>
                    </a:lnTo>
                    <a:lnTo>
                      <a:pt x="174" y="1358"/>
                    </a:lnTo>
                    <a:lnTo>
                      <a:pt x="247" y="1202"/>
                    </a:lnTo>
                    <a:lnTo>
                      <a:pt x="332" y="1052"/>
                    </a:lnTo>
                    <a:lnTo>
                      <a:pt x="428" y="910"/>
                    </a:lnTo>
                    <a:lnTo>
                      <a:pt x="534" y="776"/>
                    </a:lnTo>
                    <a:lnTo>
                      <a:pt x="649" y="651"/>
                    </a:lnTo>
                    <a:lnTo>
                      <a:pt x="774" y="535"/>
                    </a:lnTo>
                    <a:lnTo>
                      <a:pt x="908" y="429"/>
                    </a:lnTo>
                    <a:lnTo>
                      <a:pt x="1049" y="333"/>
                    </a:lnTo>
                    <a:lnTo>
                      <a:pt x="1198" y="248"/>
                    </a:lnTo>
                    <a:lnTo>
                      <a:pt x="1354" y="175"/>
                    </a:lnTo>
                    <a:lnTo>
                      <a:pt x="1517" y="113"/>
                    </a:lnTo>
                    <a:lnTo>
                      <a:pt x="1685" y="64"/>
                    </a:lnTo>
                    <a:lnTo>
                      <a:pt x="1858" y="29"/>
                    </a:lnTo>
                    <a:lnTo>
                      <a:pt x="2036" y="7"/>
                    </a:lnTo>
                    <a:lnTo>
                      <a:pt x="2217" y="0"/>
                    </a:lnTo>
                    <a:lnTo>
                      <a:pt x="2399" y="7"/>
                    </a:lnTo>
                    <a:lnTo>
                      <a:pt x="2577" y="29"/>
                    </a:lnTo>
                    <a:lnTo>
                      <a:pt x="2750" y="64"/>
                    </a:lnTo>
                    <a:lnTo>
                      <a:pt x="2918" y="113"/>
                    </a:lnTo>
                    <a:lnTo>
                      <a:pt x="3080" y="175"/>
                    </a:lnTo>
                    <a:lnTo>
                      <a:pt x="3236" y="248"/>
                    </a:lnTo>
                    <a:lnTo>
                      <a:pt x="3385" y="333"/>
                    </a:lnTo>
                    <a:lnTo>
                      <a:pt x="3527" y="429"/>
                    </a:lnTo>
                    <a:lnTo>
                      <a:pt x="3660" y="535"/>
                    </a:lnTo>
                    <a:lnTo>
                      <a:pt x="3785" y="651"/>
                    </a:lnTo>
                    <a:lnTo>
                      <a:pt x="3901" y="776"/>
                    </a:lnTo>
                    <a:lnTo>
                      <a:pt x="4007" y="910"/>
                    </a:lnTo>
                    <a:lnTo>
                      <a:pt x="4103" y="1052"/>
                    </a:lnTo>
                    <a:lnTo>
                      <a:pt x="4187" y="1202"/>
                    </a:lnTo>
                    <a:lnTo>
                      <a:pt x="4261" y="1358"/>
                    </a:lnTo>
                    <a:lnTo>
                      <a:pt x="4322" y="1521"/>
                    </a:lnTo>
                    <a:lnTo>
                      <a:pt x="4370" y="1689"/>
                    </a:lnTo>
                    <a:lnTo>
                      <a:pt x="4406" y="1863"/>
                    </a:lnTo>
                    <a:lnTo>
                      <a:pt x="4427" y="2041"/>
                    </a:lnTo>
                    <a:lnTo>
                      <a:pt x="4435" y="2224"/>
                    </a:lnTo>
                    <a:lnTo>
                      <a:pt x="4427" y="2406"/>
                    </a:lnTo>
                    <a:lnTo>
                      <a:pt x="4406" y="2584"/>
                    </a:lnTo>
                    <a:lnTo>
                      <a:pt x="4370" y="2758"/>
                    </a:lnTo>
                    <a:lnTo>
                      <a:pt x="4322" y="2926"/>
                    </a:lnTo>
                    <a:lnTo>
                      <a:pt x="4261" y="3089"/>
                    </a:lnTo>
                    <a:lnTo>
                      <a:pt x="4187" y="3246"/>
                    </a:lnTo>
                    <a:lnTo>
                      <a:pt x="4103" y="3395"/>
                    </a:lnTo>
                    <a:lnTo>
                      <a:pt x="4007" y="3537"/>
                    </a:lnTo>
                    <a:lnTo>
                      <a:pt x="3901" y="3671"/>
                    </a:lnTo>
                    <a:lnTo>
                      <a:pt x="3785" y="3796"/>
                    </a:lnTo>
                    <a:lnTo>
                      <a:pt x="3660" y="3912"/>
                    </a:lnTo>
                    <a:lnTo>
                      <a:pt x="3527" y="4018"/>
                    </a:lnTo>
                    <a:lnTo>
                      <a:pt x="3385" y="4114"/>
                    </a:lnTo>
                    <a:lnTo>
                      <a:pt x="3236" y="4199"/>
                    </a:lnTo>
                    <a:lnTo>
                      <a:pt x="3080" y="4273"/>
                    </a:lnTo>
                    <a:lnTo>
                      <a:pt x="2918" y="4334"/>
                    </a:lnTo>
                    <a:lnTo>
                      <a:pt x="2750" y="4383"/>
                    </a:lnTo>
                    <a:lnTo>
                      <a:pt x="2577" y="4418"/>
                    </a:lnTo>
                    <a:lnTo>
                      <a:pt x="2399" y="4440"/>
                    </a:lnTo>
                    <a:lnTo>
                      <a:pt x="2217" y="4447"/>
                    </a:lnTo>
                    <a:close/>
                  </a:path>
                </a:pathLst>
              </a:custGeom>
              <a:solidFill>
                <a:srgbClr val="FFFFFF"/>
              </a:solidFill>
              <a:ln>
                <a:noFill/>
              </a:ln>
              <a:extLs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w="9525">
                    <a:solidFill>
                      <a:srgbClr val="000000"/>
                    </a:solidFill>
                    <a:round/>
                    <a:headEnd/>
                    <a:tailEnd/>
                  </a14:hiddenLine>
                </a:ext>
              </a:extLst>
            </p:spPr>
            <p:txBody>
              <a:bodyPr rot="0" vert="horz" wrap="square" lIns="91440" tIns="45720" rIns="91440" bIns="45720" anchor="t" anchorCtr="0" upright="1">
                <a:noAutofit/>
              </a:bodyPr>
              <a:lstStyle/>
              <a:p>
                <a:endParaRPr lang="en-ZA"/>
              </a:p>
            </p:txBody>
          </p:sp>
          <p:pic>
            <p:nvPicPr>
              <p:cNvPr id="31" name="Picture 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5" y="3275"/>
                <a:ext cx="2045" cy="2051"/>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w="9525">
                    <a:solidFill>
                      <a:srgbClr val="000000"/>
                    </a:solidFill>
                    <a:miter lim="800000"/>
                    <a:headEnd/>
                    <a:tailEnd/>
                  </a14:hiddenLine>
                </a:ext>
              </a:extLst>
            </p:spPr>
          </p:pic>
          <p:pic>
            <p:nvPicPr>
              <p:cNvPr id="32"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3" y="1229"/>
                <a:ext cx="2045" cy="2051"/>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w="9525">
                    <a:solidFill>
                      <a:srgbClr val="000000"/>
                    </a:solidFill>
                    <a:miter lim="800000"/>
                    <a:headEnd/>
                    <a:tailEnd/>
                  </a14:hiddenLine>
                </a:ext>
              </a:extLst>
            </p:spPr>
          </p:pic>
          <p:pic>
            <p:nvPicPr>
              <p:cNvPr id="33"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5" y="1229"/>
                <a:ext cx="2045" cy="2051"/>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w="9525">
                    <a:solidFill>
                      <a:srgbClr val="000000"/>
                    </a:solidFill>
                    <a:miter lim="800000"/>
                    <a:headEnd/>
                    <a:tailEnd/>
                  </a14:hiddenLine>
                </a:ext>
              </a:extLst>
            </p:spPr>
          </p:pic>
          <p:pic>
            <p:nvPicPr>
              <p:cNvPr id="34"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3" y="3276"/>
                <a:ext cx="2045" cy="2051"/>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w="9525">
                    <a:solidFill>
                      <a:srgbClr val="000000"/>
                    </a:solidFill>
                    <a:miter lim="800000"/>
                    <a:headEnd/>
                    <a:tailEnd/>
                  </a14:hiddenLine>
                </a:ext>
              </a:extLst>
            </p:spPr>
          </p:pic>
          <p:pic>
            <p:nvPicPr>
              <p:cNvPr id="35" name="Picture 3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9" y="1210"/>
                <a:ext cx="4072" cy="4133"/>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w="9525">
                    <a:solidFill>
                      <a:srgbClr val="000000"/>
                    </a:solidFill>
                    <a:miter lim="800000"/>
                    <a:headEnd/>
                    <a:tailEnd/>
                  </a14:hiddenLine>
                </a:ext>
              </a:extLst>
            </p:spPr>
          </p:pic>
        </p:grpSp>
        <p:grpSp>
          <p:nvGrpSpPr>
            <p:cNvPr id="10" name="Group 9"/>
            <p:cNvGrpSpPr>
              <a:grpSpLocks/>
            </p:cNvGrpSpPr>
            <p:nvPr/>
          </p:nvGrpSpPr>
          <p:grpSpPr bwMode="auto">
            <a:xfrm>
              <a:off x="4225" y="1229"/>
              <a:ext cx="244" cy="2052"/>
              <a:chOff x="4225" y="1229"/>
              <a:chExt cx="244" cy="2052"/>
            </a:xfrm>
          </p:grpSpPr>
          <p:sp>
            <p:nvSpPr>
              <p:cNvPr id="29" name="Freeform 28"/>
              <p:cNvSpPr>
                <a:spLocks/>
              </p:cNvSpPr>
              <p:nvPr/>
            </p:nvSpPr>
            <p:spPr bwMode="auto">
              <a:xfrm>
                <a:off x="4225" y="1229"/>
                <a:ext cx="244" cy="2052"/>
              </a:xfrm>
              <a:custGeom>
                <a:avLst/>
                <a:gdLst>
                  <a:gd name="T0" fmla="+- 0 4225 4225"/>
                  <a:gd name="T1" fmla="*/ T0 w 244"/>
                  <a:gd name="T2" fmla="+- 0 3280 1229"/>
                  <a:gd name="T3" fmla="*/ 3280 h 2052"/>
                  <a:gd name="T4" fmla="+- 0 4225 4225"/>
                  <a:gd name="T5" fmla="*/ T4 w 244"/>
                  <a:gd name="T6" fmla="+- 0 1229 1229"/>
                  <a:gd name="T7" fmla="*/ 1229 h 2052"/>
                  <a:gd name="T8" fmla="+- 0 4468 4225"/>
                  <a:gd name="T9" fmla="*/ T8 w 244"/>
                  <a:gd name="T10" fmla="+- 0 2254 1229"/>
                  <a:gd name="T11" fmla="*/ 2254 h 2052"/>
                  <a:gd name="T12" fmla="+- 0 4225 4225"/>
                  <a:gd name="T13" fmla="*/ T12 w 244"/>
                  <a:gd name="T14" fmla="+- 0 3280 1229"/>
                  <a:gd name="T15" fmla="*/ 3280 h 2052"/>
                </a:gdLst>
                <a:ahLst/>
                <a:cxnLst>
                  <a:cxn ang="0">
                    <a:pos x="T1" y="T3"/>
                  </a:cxn>
                  <a:cxn ang="0">
                    <a:pos x="T5" y="T7"/>
                  </a:cxn>
                  <a:cxn ang="0">
                    <a:pos x="T9" y="T11"/>
                  </a:cxn>
                  <a:cxn ang="0">
                    <a:pos x="T13" y="T15"/>
                  </a:cxn>
                </a:cxnLst>
                <a:rect l="0" t="0" r="r" b="b"/>
                <a:pathLst>
                  <a:path w="244" h="2052">
                    <a:moveTo>
                      <a:pt x="0" y="2051"/>
                    </a:moveTo>
                    <a:lnTo>
                      <a:pt x="0" y="0"/>
                    </a:lnTo>
                    <a:lnTo>
                      <a:pt x="243" y="1025"/>
                    </a:lnTo>
                    <a:lnTo>
                      <a:pt x="0" y="2051"/>
                    </a:lnTo>
                    <a:close/>
                  </a:path>
                </a:pathLst>
              </a:custGeom>
              <a:solidFill>
                <a:srgbClr val="BB8AAB"/>
              </a:solidFill>
              <a:ln>
                <a:noFill/>
              </a:ln>
              <a:extLs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w="9525">
                    <a:solidFill>
                      <a:srgbClr val="000000"/>
                    </a:solidFill>
                    <a:round/>
                    <a:headEnd/>
                    <a:tailEnd/>
                  </a14:hiddenLine>
                </a:ext>
              </a:extLst>
            </p:spPr>
            <p:txBody>
              <a:bodyPr rot="0" vert="horz" wrap="square" lIns="91440" tIns="45720" rIns="91440" bIns="45720" anchor="t" anchorCtr="0" upright="1">
                <a:noAutofit/>
              </a:bodyPr>
              <a:lstStyle/>
              <a:p>
                <a:endParaRPr lang="en-ZA"/>
              </a:p>
            </p:txBody>
          </p:sp>
        </p:grpSp>
        <p:grpSp>
          <p:nvGrpSpPr>
            <p:cNvPr id="11" name="Group 10"/>
            <p:cNvGrpSpPr>
              <a:grpSpLocks/>
            </p:cNvGrpSpPr>
            <p:nvPr/>
          </p:nvGrpSpPr>
          <p:grpSpPr bwMode="auto">
            <a:xfrm>
              <a:off x="4009" y="3275"/>
              <a:ext cx="216" cy="2052"/>
              <a:chOff x="4009" y="3275"/>
              <a:chExt cx="216" cy="2052"/>
            </a:xfrm>
          </p:grpSpPr>
          <p:sp>
            <p:nvSpPr>
              <p:cNvPr id="28" name="Freeform 27"/>
              <p:cNvSpPr>
                <a:spLocks/>
              </p:cNvSpPr>
              <p:nvPr/>
            </p:nvSpPr>
            <p:spPr bwMode="auto">
              <a:xfrm>
                <a:off x="4009" y="3275"/>
                <a:ext cx="216" cy="2052"/>
              </a:xfrm>
              <a:custGeom>
                <a:avLst/>
                <a:gdLst>
                  <a:gd name="T0" fmla="+- 0 4225 4009"/>
                  <a:gd name="T1" fmla="*/ T0 w 216"/>
                  <a:gd name="T2" fmla="+- 0 5326 3275"/>
                  <a:gd name="T3" fmla="*/ 5326 h 2052"/>
                  <a:gd name="T4" fmla="+- 0 4009 4009"/>
                  <a:gd name="T5" fmla="*/ T4 w 216"/>
                  <a:gd name="T6" fmla="+- 0 4301 3275"/>
                  <a:gd name="T7" fmla="*/ 4301 h 2052"/>
                  <a:gd name="T8" fmla="+- 0 4225 4009"/>
                  <a:gd name="T9" fmla="*/ T8 w 216"/>
                  <a:gd name="T10" fmla="+- 0 3275 3275"/>
                  <a:gd name="T11" fmla="*/ 3275 h 2052"/>
                  <a:gd name="T12" fmla="+- 0 4225 4009"/>
                  <a:gd name="T13" fmla="*/ T12 w 216"/>
                  <a:gd name="T14" fmla="+- 0 5326 3275"/>
                  <a:gd name="T15" fmla="*/ 5326 h 2052"/>
                </a:gdLst>
                <a:ahLst/>
                <a:cxnLst>
                  <a:cxn ang="0">
                    <a:pos x="T1" y="T3"/>
                  </a:cxn>
                  <a:cxn ang="0">
                    <a:pos x="T5" y="T7"/>
                  </a:cxn>
                  <a:cxn ang="0">
                    <a:pos x="T9" y="T11"/>
                  </a:cxn>
                  <a:cxn ang="0">
                    <a:pos x="T13" y="T15"/>
                  </a:cxn>
                </a:cxnLst>
                <a:rect l="0" t="0" r="r" b="b"/>
                <a:pathLst>
                  <a:path w="216" h="2052">
                    <a:moveTo>
                      <a:pt x="216" y="2051"/>
                    </a:moveTo>
                    <a:lnTo>
                      <a:pt x="0" y="1026"/>
                    </a:lnTo>
                    <a:lnTo>
                      <a:pt x="216" y="0"/>
                    </a:lnTo>
                    <a:lnTo>
                      <a:pt x="216" y="2051"/>
                    </a:lnTo>
                    <a:close/>
                  </a:path>
                </a:pathLst>
              </a:custGeom>
              <a:solidFill>
                <a:srgbClr val="929DC3"/>
              </a:solidFill>
              <a:ln>
                <a:noFill/>
              </a:ln>
              <a:extLs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w="9525">
                    <a:solidFill>
                      <a:srgbClr val="000000"/>
                    </a:solidFill>
                    <a:round/>
                    <a:headEnd/>
                    <a:tailEnd/>
                  </a14:hiddenLine>
                </a:ext>
              </a:extLst>
            </p:spPr>
            <p:txBody>
              <a:bodyPr rot="0" vert="horz" wrap="square" lIns="91440" tIns="45720" rIns="91440" bIns="45720" anchor="t" anchorCtr="0" upright="1">
                <a:noAutofit/>
              </a:bodyPr>
              <a:lstStyle/>
              <a:p>
                <a:endParaRPr lang="en-ZA"/>
              </a:p>
            </p:txBody>
          </p:sp>
        </p:grpSp>
        <p:grpSp>
          <p:nvGrpSpPr>
            <p:cNvPr id="12" name="Group 11"/>
            <p:cNvGrpSpPr>
              <a:grpSpLocks/>
            </p:cNvGrpSpPr>
            <p:nvPr/>
          </p:nvGrpSpPr>
          <p:grpSpPr bwMode="auto">
            <a:xfrm>
              <a:off x="2220" y="3057"/>
              <a:ext cx="2032" cy="228"/>
              <a:chOff x="2220" y="3057"/>
              <a:chExt cx="2032" cy="228"/>
            </a:xfrm>
          </p:grpSpPr>
          <p:sp>
            <p:nvSpPr>
              <p:cNvPr id="27" name="Freeform 26"/>
              <p:cNvSpPr>
                <a:spLocks/>
              </p:cNvSpPr>
              <p:nvPr/>
            </p:nvSpPr>
            <p:spPr bwMode="auto">
              <a:xfrm>
                <a:off x="2220" y="3057"/>
                <a:ext cx="2032" cy="228"/>
              </a:xfrm>
              <a:custGeom>
                <a:avLst/>
                <a:gdLst>
                  <a:gd name="T0" fmla="+- 0 4251 2220"/>
                  <a:gd name="T1" fmla="*/ T0 w 2032"/>
                  <a:gd name="T2" fmla="+- 0 3284 3057"/>
                  <a:gd name="T3" fmla="*/ 3284 h 228"/>
                  <a:gd name="T4" fmla="+- 0 2220 2220"/>
                  <a:gd name="T5" fmla="*/ T4 w 2032"/>
                  <a:gd name="T6" fmla="+- 0 3281 3057"/>
                  <a:gd name="T7" fmla="*/ 3281 h 228"/>
                  <a:gd name="T8" fmla="+- 0 3216 2220"/>
                  <a:gd name="T9" fmla="*/ T8 w 2032"/>
                  <a:gd name="T10" fmla="+- 0 3057 3057"/>
                  <a:gd name="T11" fmla="*/ 3057 h 228"/>
                  <a:gd name="T12" fmla="+- 0 4251 2220"/>
                  <a:gd name="T13" fmla="*/ T12 w 2032"/>
                  <a:gd name="T14" fmla="+- 0 3284 3057"/>
                  <a:gd name="T15" fmla="*/ 3284 h 228"/>
                </a:gdLst>
                <a:ahLst/>
                <a:cxnLst>
                  <a:cxn ang="0">
                    <a:pos x="T1" y="T3"/>
                  </a:cxn>
                  <a:cxn ang="0">
                    <a:pos x="T5" y="T7"/>
                  </a:cxn>
                  <a:cxn ang="0">
                    <a:pos x="T9" y="T11"/>
                  </a:cxn>
                  <a:cxn ang="0">
                    <a:pos x="T13" y="T15"/>
                  </a:cxn>
                </a:cxnLst>
                <a:rect l="0" t="0" r="r" b="b"/>
                <a:pathLst>
                  <a:path w="2032" h="228">
                    <a:moveTo>
                      <a:pt x="2031" y="227"/>
                    </a:moveTo>
                    <a:lnTo>
                      <a:pt x="0" y="224"/>
                    </a:lnTo>
                    <a:lnTo>
                      <a:pt x="996" y="0"/>
                    </a:lnTo>
                    <a:lnTo>
                      <a:pt x="2031" y="227"/>
                    </a:lnTo>
                    <a:close/>
                  </a:path>
                </a:pathLst>
              </a:custGeom>
              <a:solidFill>
                <a:srgbClr val="AB92C5"/>
              </a:solidFill>
              <a:ln>
                <a:noFill/>
              </a:ln>
              <a:extLs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w="9525">
                    <a:solidFill>
                      <a:srgbClr val="000000"/>
                    </a:solidFill>
                    <a:round/>
                    <a:headEnd/>
                    <a:tailEnd/>
                  </a14:hiddenLine>
                </a:ext>
              </a:extLst>
            </p:spPr>
            <p:txBody>
              <a:bodyPr rot="0" vert="horz" wrap="square" lIns="91440" tIns="45720" rIns="91440" bIns="45720" anchor="t" anchorCtr="0" upright="1">
                <a:noAutofit/>
              </a:bodyPr>
              <a:lstStyle/>
              <a:p>
                <a:endParaRPr lang="en-ZA"/>
              </a:p>
            </p:txBody>
          </p:sp>
        </p:grpSp>
        <p:grpSp>
          <p:nvGrpSpPr>
            <p:cNvPr id="13" name="Group 12"/>
            <p:cNvGrpSpPr>
              <a:grpSpLocks/>
            </p:cNvGrpSpPr>
            <p:nvPr/>
          </p:nvGrpSpPr>
          <p:grpSpPr bwMode="auto">
            <a:xfrm>
              <a:off x="190" y="234"/>
              <a:ext cx="8265" cy="6256"/>
              <a:chOff x="190" y="234"/>
              <a:chExt cx="8265" cy="6256"/>
            </a:xfrm>
          </p:grpSpPr>
          <p:sp>
            <p:nvSpPr>
              <p:cNvPr id="14" name="Freeform 13"/>
              <p:cNvSpPr>
                <a:spLocks/>
              </p:cNvSpPr>
              <p:nvPr/>
            </p:nvSpPr>
            <p:spPr bwMode="auto">
              <a:xfrm>
                <a:off x="4223" y="3274"/>
                <a:ext cx="2032" cy="234"/>
              </a:xfrm>
              <a:custGeom>
                <a:avLst/>
                <a:gdLst>
                  <a:gd name="T0" fmla="+- 0 5257 4223"/>
                  <a:gd name="T1" fmla="*/ T0 w 2032"/>
                  <a:gd name="T2" fmla="+- 0 3507 3274"/>
                  <a:gd name="T3" fmla="*/ 3507 h 234"/>
                  <a:gd name="T4" fmla="+- 0 4223 4223"/>
                  <a:gd name="T5" fmla="*/ T4 w 2032"/>
                  <a:gd name="T6" fmla="+- 0 3274 3274"/>
                  <a:gd name="T7" fmla="*/ 3274 h 234"/>
                  <a:gd name="T8" fmla="+- 0 6254 4223"/>
                  <a:gd name="T9" fmla="*/ T8 w 2032"/>
                  <a:gd name="T10" fmla="+- 0 3278 3274"/>
                  <a:gd name="T11" fmla="*/ 3278 h 234"/>
                  <a:gd name="T12" fmla="+- 0 5257 4223"/>
                  <a:gd name="T13" fmla="*/ T12 w 2032"/>
                  <a:gd name="T14" fmla="+- 0 3507 3274"/>
                  <a:gd name="T15" fmla="*/ 3507 h 234"/>
                </a:gdLst>
                <a:ahLst/>
                <a:cxnLst>
                  <a:cxn ang="0">
                    <a:pos x="T1" y="T3"/>
                  </a:cxn>
                  <a:cxn ang="0">
                    <a:pos x="T5" y="T7"/>
                  </a:cxn>
                  <a:cxn ang="0">
                    <a:pos x="T9" y="T11"/>
                  </a:cxn>
                  <a:cxn ang="0">
                    <a:pos x="T13" y="T15"/>
                  </a:cxn>
                </a:cxnLst>
                <a:rect l="0" t="0" r="r" b="b"/>
                <a:pathLst>
                  <a:path w="2032" h="234">
                    <a:moveTo>
                      <a:pt x="1034" y="233"/>
                    </a:moveTo>
                    <a:lnTo>
                      <a:pt x="0" y="0"/>
                    </a:lnTo>
                    <a:lnTo>
                      <a:pt x="2031" y="4"/>
                    </a:lnTo>
                    <a:lnTo>
                      <a:pt x="1034" y="233"/>
                    </a:lnTo>
                    <a:close/>
                  </a:path>
                </a:pathLst>
              </a:custGeom>
              <a:solidFill>
                <a:srgbClr val="90B1D6"/>
              </a:solidFill>
              <a:ln>
                <a:noFill/>
              </a:ln>
              <a:extLs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w="9525">
                    <a:solidFill>
                      <a:srgbClr val="000000"/>
                    </a:solidFill>
                    <a:round/>
                    <a:headEnd/>
                    <a:tailEnd/>
                  </a14:hiddenLine>
                </a:ext>
              </a:extLst>
            </p:spPr>
            <p:txBody>
              <a:bodyPr rot="0" vert="horz" wrap="square" lIns="91440" tIns="45720" rIns="91440" bIns="45720" anchor="t" anchorCtr="0" upright="1">
                <a:noAutofit/>
              </a:bodyPr>
              <a:lstStyle/>
              <a:p>
                <a:endParaRPr lang="en-ZA"/>
              </a:p>
            </p:txBody>
          </p:sp>
          <p:sp>
            <p:nvSpPr>
              <p:cNvPr id="15" name="Text Box 865"/>
              <p:cNvSpPr txBox="1">
                <a:spLocks noChangeArrowheads="1"/>
              </p:cNvSpPr>
              <p:nvPr/>
            </p:nvSpPr>
            <p:spPr bwMode="auto">
              <a:xfrm>
                <a:off x="190" y="260"/>
                <a:ext cx="2009" cy="1949"/>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w="9525">
                    <a:solidFill>
                      <a:srgbClr val="000000"/>
                    </a:solidFill>
                    <a:miter lim="800000"/>
                    <a:headEnd/>
                    <a:tailEnd/>
                  </a14:hiddenLine>
                </a:ext>
              </a:extLst>
            </p:spPr>
            <p:txBody>
              <a:bodyPr rot="0" vert="horz" wrap="square" lIns="0" tIns="0" rIns="0" bIns="0" anchor="t" anchorCtr="0" upright="1">
                <a:noAutofit/>
              </a:bodyPr>
              <a:lstStyle/>
              <a:p>
                <a:pPr>
                  <a:lnSpc>
                    <a:spcPts val="770"/>
                  </a:lnSpc>
                  <a:spcAft>
                    <a:spcPts val="0"/>
                  </a:spcAft>
                </a:pPr>
                <a:r>
                  <a:rPr lang="en-ZA" sz="1100" b="1" dirty="0">
                    <a:solidFill>
                      <a:srgbClr val="58595B"/>
                    </a:solidFill>
                    <a:effectLst/>
                    <a:latin typeface="Helvetica" panose="020B0604020202020204" pitchFamily="34" charset="0"/>
                    <a:ea typeface="Calibri" panose="020F0502020204030204" pitchFamily="34" charset="0"/>
                    <a:cs typeface="Times New Roman" panose="02020603050405020304" pitchFamily="18" charset="0"/>
                  </a:rPr>
                  <a:t>Follow</a:t>
                </a:r>
                <a:r>
                  <a:rPr lang="en-ZA" sz="1100" b="1" spc="-30" dirty="0">
                    <a:solidFill>
                      <a:srgbClr val="58595B"/>
                    </a:solidFill>
                    <a:effectLst/>
                    <a:latin typeface="Helvetica" panose="020B0604020202020204" pitchFamily="34" charset="0"/>
                    <a:ea typeface="Calibri" panose="020F0502020204030204" pitchFamily="34" charset="0"/>
                    <a:cs typeface="Times New Roman" panose="02020603050405020304" pitchFamily="18" charset="0"/>
                  </a:rPr>
                  <a:t> </a:t>
                </a:r>
                <a:r>
                  <a:rPr lang="en-ZA" sz="1100" b="1" dirty="0">
                    <a:solidFill>
                      <a:srgbClr val="58595B"/>
                    </a:solidFill>
                    <a:effectLst/>
                    <a:latin typeface="Helvetica" panose="020B0604020202020204" pitchFamily="34" charset="0"/>
                    <a:ea typeface="Calibri" panose="020F0502020204030204" pitchFamily="34" charset="0"/>
                    <a:cs typeface="Times New Roman" panose="02020603050405020304" pitchFamily="18" charset="0"/>
                  </a:rPr>
                  <a:t>up</a:t>
                </a:r>
                <a:r>
                  <a:rPr lang="en-ZA" sz="1100" b="1" spc="-25" dirty="0">
                    <a:solidFill>
                      <a:srgbClr val="58595B"/>
                    </a:solidFill>
                    <a:effectLst/>
                    <a:latin typeface="Helvetica" panose="020B0604020202020204" pitchFamily="34" charset="0"/>
                    <a:ea typeface="Calibri" panose="020F0502020204030204" pitchFamily="34" charset="0"/>
                    <a:cs typeface="Times New Roman" panose="02020603050405020304" pitchFamily="18" charset="0"/>
                  </a:rPr>
                  <a:t> </a:t>
                </a:r>
                <a:r>
                  <a:rPr lang="en-ZA" sz="1100" b="1" dirty="0">
                    <a:solidFill>
                      <a:srgbClr val="58595B"/>
                    </a:solidFill>
                    <a:effectLst/>
                    <a:latin typeface="Helvetica" panose="020B0604020202020204" pitchFamily="34" charset="0"/>
                    <a:ea typeface="Calibri" panose="020F0502020204030204" pitchFamily="34" charset="0"/>
                    <a:cs typeface="Times New Roman" panose="02020603050405020304" pitchFamily="18" charset="0"/>
                  </a:rPr>
                  <a:t>date</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400"/>
                  </a:lnSpc>
                  <a:spcBef>
                    <a:spcPts val="30"/>
                  </a:spcBef>
                  <a:spcAft>
                    <a:spcPts val="0"/>
                  </a:spcAft>
                </a:pPr>
                <a:r>
                  <a:rPr lang="en-ZA" sz="1100" b="1" dirty="0">
                    <a:solidFill>
                      <a:srgbClr val="58595B"/>
                    </a:solidFill>
                    <a:effectLst/>
                    <a:latin typeface="Helvetica" panose="020B0604020202020204" pitchFamily="34" charset="0"/>
                    <a:ea typeface="Calibri" panose="020F0502020204030204" pitchFamily="34" charset="0"/>
                    <a:cs typeface="Times New Roman" panose="02020603050405020304" pitchFamily="18" charset="0"/>
                  </a:rPr>
                  <a:t>Multidisciplinary</a:t>
                </a:r>
                <a:r>
                  <a:rPr lang="en-ZA" sz="1100" b="1" spc="-80" dirty="0">
                    <a:solidFill>
                      <a:srgbClr val="58595B"/>
                    </a:solidFill>
                    <a:effectLst/>
                    <a:latin typeface="Helvetica" panose="020B0604020202020204" pitchFamily="34" charset="0"/>
                    <a:ea typeface="Calibri" panose="020F0502020204030204" pitchFamily="34" charset="0"/>
                    <a:cs typeface="Times New Roman" panose="02020603050405020304" pitchFamily="18" charset="0"/>
                  </a:rPr>
                  <a:t> </a:t>
                </a:r>
                <a:r>
                  <a:rPr lang="en-ZA" sz="1100" b="1" dirty="0">
                    <a:solidFill>
                      <a:srgbClr val="58595B"/>
                    </a:solidFill>
                    <a:effectLst/>
                    <a:latin typeface="Helvetica" panose="020B0604020202020204" pitchFamily="34" charset="0"/>
                    <a:ea typeface="Calibri" panose="020F0502020204030204" pitchFamily="34" charset="0"/>
                    <a:cs typeface="Times New Roman" panose="02020603050405020304" pitchFamily="18" charset="0"/>
                  </a:rPr>
                  <a:t>team Ongoing</a:t>
                </a:r>
                <a:r>
                  <a:rPr lang="en-ZA" sz="1100" b="1" spc="-80" dirty="0">
                    <a:solidFill>
                      <a:srgbClr val="58595B"/>
                    </a:solidFill>
                    <a:effectLst/>
                    <a:latin typeface="Helvetica" panose="020B0604020202020204" pitchFamily="34" charset="0"/>
                    <a:ea typeface="Calibri" panose="020F0502020204030204" pitchFamily="34" charset="0"/>
                    <a:cs typeface="Times New Roman" panose="02020603050405020304" pitchFamily="18" charset="0"/>
                  </a:rPr>
                  <a:t> </a:t>
                </a:r>
                <a:r>
                  <a:rPr lang="en-ZA" sz="1100" b="1" dirty="0">
                    <a:solidFill>
                      <a:srgbClr val="58595B"/>
                    </a:solidFill>
                    <a:effectLst/>
                    <a:latin typeface="Helvetica" panose="020B0604020202020204" pitchFamily="34" charset="0"/>
                    <a:ea typeface="Calibri" panose="020F0502020204030204" pitchFamily="34" charset="0"/>
                    <a:cs typeface="Times New Roman" panose="02020603050405020304" pitchFamily="18" charset="0"/>
                  </a:rPr>
                  <a:t>assessment </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400"/>
                  </a:lnSpc>
                  <a:spcBef>
                    <a:spcPts val="30"/>
                  </a:spcBef>
                  <a:spcAft>
                    <a:spcPts val="0"/>
                  </a:spcAft>
                </a:pPr>
                <a:r>
                  <a:rPr lang="en-ZA" sz="1100" b="1" dirty="0">
                    <a:solidFill>
                      <a:srgbClr val="58595B"/>
                    </a:solidFill>
                    <a:effectLst/>
                    <a:latin typeface="Helvetica" panose="020B0604020202020204" pitchFamily="34" charset="0"/>
                    <a:ea typeface="Calibri" panose="020F0502020204030204" pitchFamily="34" charset="0"/>
                    <a:cs typeface="Times New Roman" panose="02020603050405020304" pitchFamily="18" charset="0"/>
                  </a:rPr>
                  <a:t>Next</a:t>
                </a:r>
                <a:r>
                  <a:rPr lang="en-ZA" sz="1100" b="1" spc="-40" dirty="0">
                    <a:solidFill>
                      <a:srgbClr val="58595B"/>
                    </a:solidFill>
                    <a:effectLst/>
                    <a:latin typeface="Helvetica" panose="020B0604020202020204" pitchFamily="34" charset="0"/>
                    <a:ea typeface="Calibri" panose="020F0502020204030204" pitchFamily="34" charset="0"/>
                    <a:cs typeface="Times New Roman" panose="02020603050405020304" pitchFamily="18" charset="0"/>
                  </a:rPr>
                  <a:t> </a:t>
                </a:r>
                <a:r>
                  <a:rPr lang="en-ZA" sz="1100" b="1" dirty="0">
                    <a:solidFill>
                      <a:srgbClr val="58595B"/>
                    </a:solidFill>
                    <a:effectLst/>
                    <a:latin typeface="Helvetica" panose="020B0604020202020204" pitchFamily="34" charset="0"/>
                    <a:ea typeface="Calibri" panose="020F0502020204030204" pitchFamily="34" charset="0"/>
                    <a:cs typeface="Times New Roman" panose="02020603050405020304" pitchFamily="18" charset="0"/>
                  </a:rPr>
                  <a:t>disclosure</a:t>
                </a:r>
                <a:r>
                  <a:rPr lang="en-ZA" sz="1100" b="1" spc="-35" dirty="0">
                    <a:solidFill>
                      <a:srgbClr val="58595B"/>
                    </a:solidFill>
                    <a:effectLst/>
                    <a:latin typeface="Helvetica" panose="020B0604020202020204" pitchFamily="34" charset="0"/>
                    <a:ea typeface="Calibri" panose="020F0502020204030204" pitchFamily="34" charset="0"/>
                    <a:cs typeface="Times New Roman" panose="02020603050405020304" pitchFamily="18" charset="0"/>
                  </a:rPr>
                  <a:t> </a:t>
                </a:r>
                <a:r>
                  <a:rPr lang="en-ZA" sz="1100" b="1" dirty="0">
                    <a:solidFill>
                      <a:srgbClr val="58595B"/>
                    </a:solidFill>
                    <a:effectLst/>
                    <a:latin typeface="Helvetica" panose="020B0604020202020204" pitchFamily="34" charset="0"/>
                    <a:ea typeface="Calibri" panose="020F0502020204030204" pitchFamily="34" charset="0"/>
                    <a:cs typeface="Times New Roman" panose="02020603050405020304" pitchFamily="18" charset="0"/>
                  </a:rPr>
                  <a:t>task Support</a:t>
                </a:r>
                <a:r>
                  <a:rPr lang="en-ZA" sz="1100" b="1" spc="-60" dirty="0">
                    <a:solidFill>
                      <a:srgbClr val="58595B"/>
                    </a:solidFill>
                    <a:effectLst/>
                    <a:latin typeface="Helvetica" panose="020B0604020202020204" pitchFamily="34" charset="0"/>
                    <a:ea typeface="Calibri" panose="020F0502020204030204" pitchFamily="34" charset="0"/>
                    <a:cs typeface="Times New Roman" panose="02020603050405020304" pitchFamily="18" charset="0"/>
                  </a:rPr>
                  <a:t> </a:t>
                </a:r>
                <a:r>
                  <a:rPr lang="en-ZA" sz="1100" b="1" dirty="0">
                    <a:solidFill>
                      <a:srgbClr val="58595B"/>
                    </a:solidFill>
                    <a:effectLst/>
                    <a:latin typeface="Helvetica" panose="020B0604020202020204" pitchFamily="34" charset="0"/>
                    <a:ea typeface="Calibri" panose="020F0502020204030204" pitchFamily="34" charset="0"/>
                    <a:cs typeface="Times New Roman" panose="02020603050405020304" pitchFamily="18" charset="0"/>
                  </a:rPr>
                  <a:t>groups</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 Box 864"/>
              <p:cNvSpPr txBox="1">
                <a:spLocks noChangeArrowheads="1"/>
              </p:cNvSpPr>
              <p:nvPr/>
            </p:nvSpPr>
            <p:spPr bwMode="auto">
              <a:xfrm>
                <a:off x="6807" y="234"/>
                <a:ext cx="1548" cy="1975"/>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w="9525">
                    <a:solidFill>
                      <a:srgbClr val="000000"/>
                    </a:solidFill>
                    <a:miter lim="800000"/>
                    <a:headEnd/>
                    <a:tailEnd/>
                  </a14:hiddenLine>
                </a:ext>
              </a:extLst>
            </p:spPr>
            <p:txBody>
              <a:bodyPr rot="0" vert="horz" wrap="square" lIns="0" tIns="0" rIns="0" bIns="0" anchor="t" anchorCtr="0" upright="1">
                <a:noAutofit/>
              </a:bodyPr>
              <a:lstStyle/>
              <a:p>
                <a:pPr algn="r">
                  <a:lnSpc>
                    <a:spcPts val="770"/>
                  </a:lnSpc>
                  <a:spcAft>
                    <a:spcPts val="0"/>
                  </a:spcAft>
                </a:pPr>
                <a:r>
                  <a:rPr lang="en-ZA" sz="1100" b="1" dirty="0">
                    <a:solidFill>
                      <a:srgbClr val="58595B"/>
                    </a:solidFill>
                    <a:effectLst/>
                    <a:latin typeface="Helvetica" panose="020B0604020202020204" pitchFamily="34" charset="0"/>
                    <a:ea typeface="Calibri" panose="020F0502020204030204" pitchFamily="34" charset="0"/>
                    <a:cs typeface="Times New Roman" panose="02020603050405020304" pitchFamily="18" charset="0"/>
                  </a:rPr>
                  <a:t>Prepare a space</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a:p>
                <a:pPr algn="r">
                  <a:spcBef>
                    <a:spcPts val="480"/>
                  </a:spcBef>
                  <a:spcAft>
                    <a:spcPts val="0"/>
                  </a:spcAft>
                </a:pPr>
                <a:r>
                  <a:rPr lang="en-ZA" sz="1100" b="1" dirty="0">
                    <a:solidFill>
                      <a:srgbClr val="58595B"/>
                    </a:solidFill>
                    <a:effectLst/>
                    <a:latin typeface="Helvetica" panose="020B0604020202020204" pitchFamily="34" charset="0"/>
                    <a:ea typeface="Calibri" panose="020F0502020204030204" pitchFamily="34" charset="0"/>
                    <a:cs typeface="Times New Roman" panose="02020603050405020304" pitchFamily="18" charset="0"/>
                  </a:rPr>
                  <a:t>Documentation</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a:p>
                <a:pPr indent="711200" algn="r">
                  <a:lnSpc>
                    <a:spcPts val="1400"/>
                  </a:lnSpc>
                  <a:spcBef>
                    <a:spcPts val="30"/>
                  </a:spcBef>
                  <a:spcAft>
                    <a:spcPts val="0"/>
                  </a:spcAft>
                </a:pPr>
                <a:r>
                  <a:rPr lang="en-ZA" sz="1100" b="1" dirty="0">
                    <a:solidFill>
                      <a:srgbClr val="58595B"/>
                    </a:solidFill>
                    <a:effectLst/>
                    <a:latin typeface="Helvetica" panose="020B0604020202020204" pitchFamily="34" charset="0"/>
                    <a:ea typeface="Calibri" panose="020F0502020204030204" pitchFamily="34" charset="0"/>
                    <a:cs typeface="Times New Roman" panose="02020603050405020304" pitchFamily="18" charset="0"/>
                  </a:rPr>
                  <a:t>Tools HCP</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a:p>
                <a:pPr indent="711200" algn="r">
                  <a:lnSpc>
                    <a:spcPts val="1400"/>
                  </a:lnSpc>
                  <a:spcBef>
                    <a:spcPts val="30"/>
                  </a:spcBef>
                  <a:spcAft>
                    <a:spcPts val="0"/>
                  </a:spcAft>
                </a:pPr>
                <a:r>
                  <a:rPr lang="en-ZA" sz="1100" b="1" dirty="0">
                    <a:solidFill>
                      <a:srgbClr val="58595B"/>
                    </a:solidFill>
                    <a:effectLst/>
                    <a:latin typeface="Helvetica" panose="020B0604020202020204" pitchFamily="34" charset="0"/>
                    <a:ea typeface="Calibri" panose="020F0502020204030204" pitchFamily="34" charset="0"/>
                    <a:cs typeface="Times New Roman" panose="02020603050405020304" pitchFamily="18" charset="0"/>
                  </a:rPr>
                  <a:t>PCG</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 Box 863"/>
              <p:cNvSpPr txBox="1">
                <a:spLocks noChangeArrowheads="1"/>
              </p:cNvSpPr>
              <p:nvPr/>
            </p:nvSpPr>
            <p:spPr bwMode="auto">
              <a:xfrm>
                <a:off x="3090" y="1596"/>
                <a:ext cx="956" cy="615"/>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w="9525">
                    <a:solidFill>
                      <a:srgbClr val="000000"/>
                    </a:solidFill>
                    <a:miter lim="800000"/>
                    <a:headEnd/>
                    <a:tailEnd/>
                  </a14:hiddenLine>
                </a:ext>
              </a:extLst>
            </p:spPr>
            <p:txBody>
              <a:bodyPr rot="0" vert="horz" wrap="square" lIns="0" tIns="0" rIns="0" bIns="0" anchor="t" anchorCtr="0" upright="1">
                <a:noAutofit/>
              </a:bodyPr>
              <a:lstStyle/>
              <a:p>
                <a:pPr marL="119380">
                  <a:lnSpc>
                    <a:spcPts val="880"/>
                  </a:lnSpc>
                  <a:spcAft>
                    <a:spcPts val="0"/>
                  </a:spcAft>
                </a:pPr>
                <a:r>
                  <a:rPr lang="en-ZA" sz="1000" b="1">
                    <a:solidFill>
                      <a:srgbClr val="FFFFFF"/>
                    </a:solidFill>
                    <a:effectLst/>
                    <a:latin typeface="Helvetica" panose="020B0604020202020204" pitchFamily="34" charset="0"/>
                    <a:ea typeface="Calibri" panose="020F0502020204030204" pitchFamily="34" charset="0"/>
                    <a:cs typeface="Times New Roman" panose="02020603050405020304" pitchFamily="18" charset="0"/>
                  </a:rPr>
                  <a:t>Support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indent="380365">
                  <a:lnSpc>
                    <a:spcPts val="1030"/>
                  </a:lnSpc>
                  <a:spcBef>
                    <a:spcPts val="60"/>
                  </a:spcBef>
                  <a:spcAft>
                    <a:spcPts val="0"/>
                  </a:spcAft>
                </a:pPr>
                <a:r>
                  <a:rPr lang="en-ZA" sz="1000" b="1">
                    <a:solidFill>
                      <a:srgbClr val="FFFFFF"/>
                    </a:solidFill>
                    <a:effectLst/>
                    <a:latin typeface="Helvetica" panose="020B0604020202020204" pitchFamily="34" charset="0"/>
                    <a:ea typeface="Calibri" panose="020F0502020204030204" pitchFamily="34" charset="0"/>
                    <a:cs typeface="Times New Roman" panose="02020603050405020304" pitchFamily="18" charset="0"/>
                  </a:rPr>
                  <a:t>and Follow</a:t>
                </a:r>
                <a:r>
                  <a:rPr lang="en-ZA" sz="1000" b="1" spc="-45">
                    <a:solidFill>
                      <a:srgbClr val="FFFFFF"/>
                    </a:solidFill>
                    <a:effectLst/>
                    <a:latin typeface="Helvetica" panose="020B0604020202020204" pitchFamily="34" charset="0"/>
                    <a:ea typeface="Calibri" panose="020F0502020204030204" pitchFamily="34" charset="0"/>
                    <a:cs typeface="Times New Roman" panose="02020603050405020304" pitchFamily="18" charset="0"/>
                  </a:rPr>
                  <a:t> </a:t>
                </a:r>
                <a:r>
                  <a:rPr lang="en-ZA" sz="1000" b="1">
                    <a:solidFill>
                      <a:srgbClr val="FFFFFF"/>
                    </a:solidFill>
                    <a:effectLst/>
                    <a:latin typeface="Helvetica" panose="020B0604020202020204" pitchFamily="34" charset="0"/>
                    <a:ea typeface="Calibri" panose="020F0502020204030204" pitchFamily="34" charset="0"/>
                    <a:cs typeface="Times New Roman" panose="02020603050405020304" pitchFamily="18" charset="0"/>
                  </a:rPr>
                  <a:t>Up</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 Box 862"/>
              <p:cNvSpPr txBox="1">
                <a:spLocks noChangeArrowheads="1"/>
              </p:cNvSpPr>
              <p:nvPr/>
            </p:nvSpPr>
            <p:spPr bwMode="auto">
              <a:xfrm>
                <a:off x="4557" y="1771"/>
                <a:ext cx="721" cy="241"/>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w="9525">
                    <a:solidFill>
                      <a:srgbClr val="000000"/>
                    </a:solidFill>
                    <a:miter lim="800000"/>
                    <a:headEnd/>
                    <a:tailEnd/>
                  </a14:hiddenLine>
                </a:ext>
              </a:extLst>
            </p:spPr>
            <p:txBody>
              <a:bodyPr rot="0" vert="horz" wrap="square" lIns="0" tIns="0" rIns="0" bIns="0" anchor="t" anchorCtr="0" upright="1">
                <a:noAutofit/>
              </a:bodyPr>
              <a:lstStyle/>
              <a:p>
                <a:pPr>
                  <a:lnSpc>
                    <a:spcPts val="1150"/>
                  </a:lnSpc>
                  <a:spcAft>
                    <a:spcPts val="0"/>
                  </a:spcAft>
                </a:pPr>
                <a:r>
                  <a:rPr lang="en-ZA" sz="1200" b="1">
                    <a:solidFill>
                      <a:srgbClr val="FFFFFF"/>
                    </a:solidFill>
                    <a:effectLst/>
                    <a:latin typeface="Helvetica" panose="020B0604020202020204" pitchFamily="34" charset="0"/>
                    <a:ea typeface="Calibri" panose="020F0502020204030204" pitchFamily="34" charset="0"/>
                    <a:cs typeface="Times New Roman" panose="02020603050405020304" pitchFamily="18" charset="0"/>
                  </a:rPr>
                  <a:t>Step 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 Box 861"/>
              <p:cNvSpPr txBox="1">
                <a:spLocks noChangeArrowheads="1"/>
              </p:cNvSpPr>
              <p:nvPr/>
            </p:nvSpPr>
            <p:spPr bwMode="auto">
              <a:xfrm>
                <a:off x="7965" y="1596"/>
                <a:ext cx="490" cy="416"/>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w="9525">
                    <a:solidFill>
                      <a:srgbClr val="000000"/>
                    </a:solidFill>
                    <a:miter lim="800000"/>
                    <a:headEnd/>
                    <a:tailEnd/>
                  </a14:hiddenLine>
                </a:ext>
              </a:extLst>
            </p:spPr>
            <p:txBody>
              <a:bodyPr rot="0" vert="horz" wrap="square" lIns="0" tIns="0" rIns="0" bIns="0" anchor="t" anchorCtr="0" upright="1">
                <a:noAutofit/>
              </a:bodyPr>
              <a:lstStyle/>
              <a:p>
                <a:pPr>
                  <a:lnSpc>
                    <a:spcPts val="770"/>
                  </a:lnSpc>
                  <a:spcAft>
                    <a:spcPts val="0"/>
                  </a:spcAft>
                </a:pPr>
                <a:r>
                  <a:rPr lang="en-ZA" sz="1100" b="1" dirty="0">
                    <a:solidFill>
                      <a:srgbClr val="58595B"/>
                    </a:solidFill>
                    <a:effectLst/>
                    <a:latin typeface="Helvetica" panose="020B0604020202020204" pitchFamily="34" charset="0"/>
                    <a:ea typeface="Calibri" panose="020F0502020204030204" pitchFamily="34" charset="0"/>
                    <a:cs typeface="Times New Roman" panose="02020603050405020304" pitchFamily="18" charset="0"/>
                  </a:rPr>
                  <a:t>C&amp;A</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Box 860"/>
              <p:cNvSpPr txBox="1">
                <a:spLocks noChangeArrowheads="1"/>
              </p:cNvSpPr>
              <p:nvPr/>
            </p:nvSpPr>
            <p:spPr bwMode="auto">
              <a:xfrm>
                <a:off x="2528" y="2761"/>
                <a:ext cx="721" cy="241"/>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w="9525">
                    <a:solidFill>
                      <a:srgbClr val="000000"/>
                    </a:solidFill>
                    <a:miter lim="800000"/>
                    <a:headEnd/>
                    <a:tailEnd/>
                  </a14:hiddenLine>
                </a:ext>
              </a:extLst>
            </p:spPr>
            <p:txBody>
              <a:bodyPr rot="0" vert="horz" wrap="square" lIns="0" tIns="0" rIns="0" bIns="0" anchor="t" anchorCtr="0" upright="1">
                <a:noAutofit/>
              </a:bodyPr>
              <a:lstStyle/>
              <a:p>
                <a:pPr>
                  <a:lnSpc>
                    <a:spcPts val="1150"/>
                  </a:lnSpc>
                  <a:spcAft>
                    <a:spcPts val="0"/>
                  </a:spcAft>
                </a:pPr>
                <a:r>
                  <a:rPr lang="en-ZA" sz="1200" b="1">
                    <a:solidFill>
                      <a:srgbClr val="FFFFFF"/>
                    </a:solidFill>
                    <a:effectLst/>
                    <a:latin typeface="Helvetica" panose="020B0604020202020204" pitchFamily="34" charset="0"/>
                    <a:ea typeface="Calibri" panose="020F0502020204030204" pitchFamily="34" charset="0"/>
                    <a:cs typeface="Times New Roman" panose="02020603050405020304" pitchFamily="18" charset="0"/>
                  </a:rPr>
                  <a:t>Step 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859"/>
              <p:cNvSpPr txBox="1">
                <a:spLocks noChangeArrowheads="1"/>
              </p:cNvSpPr>
              <p:nvPr/>
            </p:nvSpPr>
            <p:spPr bwMode="auto">
              <a:xfrm>
                <a:off x="4602" y="2682"/>
                <a:ext cx="1256" cy="408"/>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w="9525">
                    <a:solidFill>
                      <a:srgbClr val="000000"/>
                    </a:solidFill>
                    <a:miter lim="800000"/>
                    <a:headEnd/>
                    <a:tailEnd/>
                  </a14:hiddenLine>
                </a:ext>
              </a:extLst>
            </p:spPr>
            <p:txBody>
              <a:bodyPr rot="0" vert="horz" wrap="square" lIns="0" tIns="0" rIns="0" bIns="0" anchor="t" anchorCtr="0" upright="1">
                <a:noAutofit/>
              </a:bodyPr>
              <a:lstStyle/>
              <a:p>
                <a:pPr>
                  <a:lnSpc>
                    <a:spcPts val="880"/>
                  </a:lnSpc>
                  <a:spcAft>
                    <a:spcPts val="0"/>
                  </a:spcAft>
                </a:pPr>
                <a:r>
                  <a:rPr lang="en-ZA" sz="1000" b="1">
                    <a:solidFill>
                      <a:srgbClr val="FFFFFF"/>
                    </a:solidFill>
                    <a:effectLst/>
                    <a:latin typeface="Helvetica" panose="020B0604020202020204" pitchFamily="34" charset="0"/>
                    <a:ea typeface="Calibri" panose="020F0502020204030204" pitchFamily="34" charset="0"/>
                    <a:cs typeface="Times New Roman" panose="02020603050405020304" pitchFamily="18" charset="0"/>
                  </a:rPr>
                  <a:t>Preparation</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nSpc>
                    <a:spcPts val="1110"/>
                  </a:lnSpc>
                  <a:spcAft>
                    <a:spcPts val="0"/>
                  </a:spcAft>
                </a:pPr>
                <a:r>
                  <a:rPr lang="en-ZA" sz="1000" b="1">
                    <a:solidFill>
                      <a:srgbClr val="FFFFFF"/>
                    </a:solidFill>
                    <a:effectLst/>
                    <a:latin typeface="Helvetica" panose="020B0604020202020204" pitchFamily="34" charset="0"/>
                    <a:ea typeface="Calibri" panose="020F0502020204030204" pitchFamily="34" charset="0"/>
                    <a:cs typeface="Times New Roman" panose="02020603050405020304" pitchFamily="18" charset="0"/>
                  </a:rPr>
                  <a:t>and Planning</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Box 858"/>
              <p:cNvSpPr txBox="1">
                <a:spLocks noChangeArrowheads="1"/>
              </p:cNvSpPr>
              <p:nvPr/>
            </p:nvSpPr>
            <p:spPr bwMode="auto">
              <a:xfrm>
                <a:off x="2897" y="3456"/>
                <a:ext cx="1023" cy="774"/>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w="9525">
                    <a:solidFill>
                      <a:srgbClr val="000000"/>
                    </a:solidFill>
                    <a:miter lim="800000"/>
                    <a:headEnd/>
                    <a:tailEnd/>
                  </a14:hiddenLine>
                </a:ext>
              </a:extLst>
            </p:spPr>
            <p:txBody>
              <a:bodyPr rot="0" vert="horz" wrap="square" lIns="0" tIns="0" rIns="0" bIns="0" anchor="t" anchorCtr="0" upright="1">
                <a:noAutofit/>
              </a:bodyPr>
              <a:lstStyle/>
              <a:p>
                <a:pPr indent="-635" algn="just">
                  <a:lnSpc>
                    <a:spcPct val="80000"/>
                  </a:lnSpc>
                  <a:spcAft>
                    <a:spcPts val="0"/>
                  </a:spcAft>
                </a:pPr>
                <a:r>
                  <a:rPr lang="en-ZA" sz="1000" b="1">
                    <a:solidFill>
                      <a:srgbClr val="FFFFFF"/>
                    </a:solidFill>
                    <a:effectLst/>
                    <a:latin typeface="Helvetica" panose="020B0604020202020204" pitchFamily="34" charset="0"/>
                    <a:ea typeface="Calibri" panose="020F0502020204030204" pitchFamily="34" charset="0"/>
                    <a:cs typeface="Times New Roman" panose="02020603050405020304" pitchFamily="18" charset="0"/>
                  </a:rPr>
                  <a:t>Disclosure and Health Promoting</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marL="288925">
                  <a:lnSpc>
                    <a:spcPts val="1000"/>
                  </a:lnSpc>
                  <a:spcAft>
                    <a:spcPts val="0"/>
                  </a:spcAft>
                </a:pPr>
                <a:r>
                  <a:rPr lang="en-ZA" sz="1000" b="1">
                    <a:solidFill>
                      <a:srgbClr val="FFFFFF"/>
                    </a:solidFill>
                    <a:effectLst/>
                    <a:latin typeface="Helvetica" panose="020B0604020202020204" pitchFamily="34" charset="0"/>
                    <a:ea typeface="Calibri" panose="020F0502020204030204" pitchFamily="34" charset="0"/>
                    <a:cs typeface="Times New Roman" panose="02020603050405020304" pitchFamily="18" charset="0"/>
                  </a:rPr>
                  <a:t>Tasks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857"/>
              <p:cNvSpPr txBox="1">
                <a:spLocks noChangeArrowheads="1"/>
              </p:cNvSpPr>
              <p:nvPr/>
            </p:nvSpPr>
            <p:spPr bwMode="auto">
              <a:xfrm>
                <a:off x="197" y="4465"/>
                <a:ext cx="2413" cy="2025"/>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w="9525">
                    <a:solidFill>
                      <a:srgbClr val="000000"/>
                    </a:solidFill>
                    <a:miter lim="800000"/>
                    <a:headEnd/>
                    <a:tailEnd/>
                  </a14:hiddenLine>
                </a:ext>
              </a:extLst>
            </p:spPr>
            <p:txBody>
              <a:bodyPr rot="0" vert="horz" wrap="square" lIns="0" tIns="0" rIns="0" bIns="0" anchor="t" anchorCtr="0" upright="1">
                <a:noAutofit/>
              </a:bodyPr>
              <a:lstStyle/>
              <a:p>
                <a:pPr>
                  <a:lnSpc>
                    <a:spcPts val="770"/>
                  </a:lnSpc>
                  <a:spcAft>
                    <a:spcPts val="0"/>
                  </a:spcAft>
                </a:pPr>
                <a:r>
                  <a:rPr lang="en-ZA" sz="1100" b="1" dirty="0">
                    <a:solidFill>
                      <a:srgbClr val="58595B"/>
                    </a:solidFill>
                    <a:effectLst/>
                    <a:latin typeface="Helvetica" panose="020B0604020202020204" pitchFamily="34" charset="0"/>
                    <a:ea typeface="Calibri" panose="020F0502020204030204" pitchFamily="34" charset="0"/>
                    <a:cs typeface="Times New Roman" panose="02020603050405020304" pitchFamily="18" charset="0"/>
                  </a:rPr>
                  <a:t>Age appropriate</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480"/>
                  </a:spcBef>
                  <a:spcAft>
                    <a:spcPts val="0"/>
                  </a:spcAft>
                </a:pPr>
                <a:r>
                  <a:rPr lang="en-ZA" sz="1100" b="1" dirty="0">
                    <a:solidFill>
                      <a:srgbClr val="58595B"/>
                    </a:solidFill>
                    <a:effectLst/>
                    <a:latin typeface="Helvetica" panose="020B0604020202020204" pitchFamily="34" charset="0"/>
                    <a:ea typeface="Calibri" panose="020F0502020204030204" pitchFamily="34" charset="0"/>
                    <a:cs typeface="Times New Roman" panose="02020603050405020304" pitchFamily="18" charset="0"/>
                  </a:rPr>
                  <a:t>C&amp;AFS</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400"/>
                  </a:lnSpc>
                  <a:spcBef>
                    <a:spcPts val="30"/>
                  </a:spcBef>
                  <a:spcAft>
                    <a:spcPts val="0"/>
                  </a:spcAft>
                </a:pPr>
                <a:r>
                  <a:rPr lang="en-ZA" sz="1100" b="1" dirty="0">
                    <a:solidFill>
                      <a:srgbClr val="58595B"/>
                    </a:solidFill>
                    <a:effectLst/>
                    <a:latin typeface="Helvetica" panose="020B0604020202020204" pitchFamily="34" charset="0"/>
                    <a:ea typeface="Calibri" panose="020F0502020204030204" pitchFamily="34" charset="0"/>
                    <a:cs typeface="Times New Roman" panose="02020603050405020304" pitchFamily="18" charset="0"/>
                  </a:rPr>
                  <a:t>Tasks to match the session Linkages and follow up dates</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 Box 856"/>
              <p:cNvSpPr txBox="1">
                <a:spLocks noChangeArrowheads="1"/>
              </p:cNvSpPr>
              <p:nvPr/>
            </p:nvSpPr>
            <p:spPr bwMode="auto">
              <a:xfrm>
                <a:off x="3113" y="4576"/>
                <a:ext cx="721" cy="241"/>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w="9525">
                    <a:solidFill>
                      <a:srgbClr val="000000"/>
                    </a:solidFill>
                    <a:miter lim="800000"/>
                    <a:headEnd/>
                    <a:tailEnd/>
                  </a14:hiddenLine>
                </a:ext>
              </a:extLst>
            </p:spPr>
            <p:txBody>
              <a:bodyPr rot="0" vert="horz" wrap="square" lIns="0" tIns="0" rIns="0" bIns="0" anchor="t" anchorCtr="0" upright="1">
                <a:noAutofit/>
              </a:bodyPr>
              <a:lstStyle/>
              <a:p>
                <a:pPr>
                  <a:lnSpc>
                    <a:spcPts val="1150"/>
                  </a:lnSpc>
                  <a:spcAft>
                    <a:spcPts val="0"/>
                  </a:spcAft>
                </a:pPr>
                <a:r>
                  <a:rPr lang="en-ZA" sz="1200" b="1">
                    <a:solidFill>
                      <a:srgbClr val="FFFFFF"/>
                    </a:solidFill>
                    <a:effectLst/>
                    <a:latin typeface="Helvetica" panose="020B0604020202020204" pitchFamily="34" charset="0"/>
                    <a:ea typeface="Calibri" panose="020F0502020204030204" pitchFamily="34" charset="0"/>
                    <a:cs typeface="Times New Roman" panose="02020603050405020304" pitchFamily="18" charset="0"/>
                  </a:rPr>
                  <a:t>Step 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 Box 855"/>
              <p:cNvSpPr txBox="1">
                <a:spLocks noChangeArrowheads="1"/>
              </p:cNvSpPr>
              <p:nvPr/>
            </p:nvSpPr>
            <p:spPr bwMode="auto">
              <a:xfrm>
                <a:off x="4382" y="3676"/>
                <a:ext cx="1512" cy="1173"/>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w="9525">
                    <a:solidFill>
                      <a:srgbClr val="000000"/>
                    </a:solidFill>
                    <a:miter lim="800000"/>
                    <a:headEnd/>
                    <a:tailEnd/>
                  </a14:hiddenLine>
                </a:ext>
              </a:extLst>
            </p:spPr>
            <p:txBody>
              <a:bodyPr rot="0" vert="horz" wrap="square" lIns="0" tIns="0" rIns="0" bIns="0" anchor="t" anchorCtr="0" upright="1">
                <a:noAutofit/>
              </a:bodyPr>
              <a:lstStyle/>
              <a:p>
                <a:pPr indent="502285">
                  <a:lnSpc>
                    <a:spcPts val="1150"/>
                  </a:lnSpc>
                  <a:spcAft>
                    <a:spcPts val="0"/>
                  </a:spcAft>
                </a:pPr>
                <a:r>
                  <a:rPr lang="en-ZA" sz="1200" b="1">
                    <a:solidFill>
                      <a:srgbClr val="FFFFFF"/>
                    </a:solidFill>
                    <a:effectLst/>
                    <a:latin typeface="Helvetica" panose="020B0604020202020204" pitchFamily="34" charset="0"/>
                    <a:ea typeface="Calibri" panose="020F0502020204030204" pitchFamily="34" charset="0"/>
                    <a:cs typeface="Times New Roman" panose="02020603050405020304" pitchFamily="18" charset="0"/>
                  </a:rPr>
                  <a:t>Step 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marR="210185">
                  <a:lnSpc>
                    <a:spcPts val="1030"/>
                  </a:lnSpc>
                  <a:spcBef>
                    <a:spcPts val="515"/>
                  </a:spcBef>
                  <a:spcAft>
                    <a:spcPts val="0"/>
                  </a:spcAft>
                </a:pPr>
                <a:r>
                  <a:rPr lang="en-ZA" sz="1000" b="1">
                    <a:solidFill>
                      <a:srgbClr val="FFFFFF"/>
                    </a:solidFill>
                    <a:effectLst/>
                    <a:latin typeface="Helvetica" panose="020B0604020202020204" pitchFamily="34" charset="0"/>
                    <a:ea typeface="Calibri" panose="020F0502020204030204" pitchFamily="34" charset="0"/>
                    <a:cs typeface="Times New Roman" panose="02020603050405020304" pitchFamily="18" charset="0"/>
                  </a:rPr>
                  <a:t>Assessment and Disclosure Plan</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40" name="Text Box 864"/>
          <p:cNvSpPr txBox="1">
            <a:spLocks noChangeArrowheads="1"/>
          </p:cNvSpPr>
          <p:nvPr/>
        </p:nvSpPr>
        <p:spPr bwMode="auto">
          <a:xfrm>
            <a:off x="5490298" y="4843433"/>
            <a:ext cx="1731353" cy="1341820"/>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w="9525">
                <a:solidFill>
                  <a:srgbClr val="000000"/>
                </a:solidFill>
                <a:miter lim="800000"/>
                <a:headEnd/>
                <a:tailEnd/>
              </a14:hiddenLine>
            </a:ext>
          </a:extLst>
        </p:spPr>
        <p:txBody>
          <a:bodyPr rot="0" vert="horz" wrap="square" lIns="0" tIns="0" rIns="0" bIns="0" anchor="t" anchorCtr="0" upright="1">
            <a:noAutofit/>
          </a:bodyPr>
          <a:lstStyle/>
          <a:p>
            <a:pPr algn="r">
              <a:lnSpc>
                <a:spcPts val="1100"/>
              </a:lnSpc>
              <a:spcAft>
                <a:spcPts val="0"/>
              </a:spcAft>
            </a:pPr>
            <a:r>
              <a:rPr lang="en-US" sz="1100" b="1" dirty="0">
                <a:solidFill>
                  <a:srgbClr val="58595B"/>
                </a:solidFill>
                <a:latin typeface="Helvetica" panose="020B0604020202020204" pitchFamily="34" charset="0"/>
                <a:ea typeface="Calibri" panose="020F0502020204030204" pitchFamily="34" charset="0"/>
                <a:cs typeface="Times New Roman" panose="02020603050405020304" pitchFamily="18" charset="0"/>
              </a:rPr>
              <a:t>C&amp;A – Emotions, developmental stage, support</a:t>
            </a:r>
          </a:p>
          <a:p>
            <a:pPr algn="r">
              <a:lnSpc>
                <a:spcPts val="1100"/>
              </a:lnSpc>
              <a:spcAft>
                <a:spcPts val="0"/>
              </a:spcAft>
            </a:pPr>
            <a:endParaRPr lang="en-US" sz="1100" b="1" dirty="0">
              <a:solidFill>
                <a:srgbClr val="58595B"/>
              </a:solidFill>
              <a:latin typeface="Helvetica" panose="020B0604020202020204" pitchFamily="34" charset="0"/>
              <a:ea typeface="Calibri" panose="020F0502020204030204" pitchFamily="34" charset="0"/>
              <a:cs typeface="Times New Roman" panose="02020603050405020304" pitchFamily="18" charset="0"/>
            </a:endParaRPr>
          </a:p>
          <a:p>
            <a:pPr algn="r">
              <a:lnSpc>
                <a:spcPts val="1100"/>
              </a:lnSpc>
              <a:spcAft>
                <a:spcPts val="0"/>
              </a:spcAft>
            </a:pPr>
            <a:r>
              <a:rPr lang="en-US" sz="1100" b="1" dirty="0">
                <a:solidFill>
                  <a:srgbClr val="58595B"/>
                </a:solidFill>
                <a:effectLst/>
                <a:latin typeface="Helvetica" panose="020B0604020202020204" pitchFamily="34" charset="0"/>
                <a:ea typeface="Calibri" panose="020F0502020204030204" pitchFamily="34" charset="0"/>
                <a:cs typeface="Times New Roman" panose="02020603050405020304" pitchFamily="18" charset="0"/>
              </a:rPr>
              <a:t>PCG – Type of disclosure – complex or simple</a:t>
            </a:r>
          </a:p>
          <a:p>
            <a:pPr algn="r">
              <a:lnSpc>
                <a:spcPts val="1100"/>
              </a:lnSpc>
              <a:spcAft>
                <a:spcPts val="0"/>
              </a:spcAft>
            </a:pPr>
            <a:r>
              <a:rPr lang="en-US" sz="1100" b="1" dirty="0">
                <a:solidFill>
                  <a:srgbClr val="58595B"/>
                </a:solidFill>
                <a:latin typeface="Helvetica" panose="020B0604020202020204" pitchFamily="34" charset="0"/>
                <a:ea typeface="Calibri" panose="020F0502020204030204" pitchFamily="34" charset="0"/>
                <a:cs typeface="Times New Roman" panose="02020603050405020304" pitchFamily="18" charset="0"/>
              </a:rPr>
              <a:t>Support networks</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50533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8284" y="43849"/>
            <a:ext cx="7390060" cy="648847"/>
          </a:xfrm>
          <a:prstGeom prst="rect">
            <a:avLst/>
          </a:prstGeom>
        </p:spPr>
        <p:txBody>
          <a:bodyPr anchor="ctr"/>
          <a:lstStyle>
            <a:lvl1pPr algn="ctr" defTabSz="914290" rtl="0" eaLnBrk="1" latinLnBrk="0" hangingPunct="1">
              <a:spcBef>
                <a:spcPct val="0"/>
              </a:spcBef>
              <a:buNone/>
              <a:defRPr sz="4400" kern="1200">
                <a:solidFill>
                  <a:schemeClr val="tx1"/>
                </a:solidFill>
                <a:latin typeface="+mj-lt"/>
                <a:ea typeface="+mj-ea"/>
                <a:cs typeface="+mj-cs"/>
              </a:defRPr>
            </a:lvl1pPr>
          </a:lstStyle>
          <a:p>
            <a:pPr algn="l"/>
            <a:r>
              <a:rPr lang="en-US" altLang="en-US" sz="2800" dirty="0">
                <a:solidFill>
                  <a:schemeClr val="bg1"/>
                </a:solidFill>
                <a:cs typeface="Arial" panose="020B0604020202020204" pitchFamily="34" charset="0"/>
              </a:rPr>
              <a:t>Chapter 4: Holistic Model for Disclosure</a:t>
            </a:r>
          </a:p>
        </p:txBody>
      </p:sp>
      <p:sp>
        <p:nvSpPr>
          <p:cNvPr id="3" name="Content Placeholder 2"/>
          <p:cNvSpPr txBox="1">
            <a:spLocks/>
          </p:cNvSpPr>
          <p:nvPr/>
        </p:nvSpPr>
        <p:spPr>
          <a:xfrm>
            <a:off x="442306" y="1121689"/>
            <a:ext cx="8234150" cy="1587231"/>
          </a:xfrm>
          <a:prstGeom prst="rect">
            <a:avLst/>
          </a:prstGeom>
        </p:spPr>
        <p:txBody>
          <a:bodyPr/>
          <a:lst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en-US" dirty="0"/>
              <a:t>Step 1: Preparation and Planning</a:t>
            </a:r>
          </a:p>
          <a:p>
            <a:pPr marL="0" indent="0">
              <a:buNone/>
            </a:pPr>
            <a:r>
              <a:rPr lang="en-US" altLang="en-US" sz="2400" dirty="0"/>
              <a:t>Key role players involved step 1 </a:t>
            </a:r>
          </a:p>
          <a:p>
            <a:endParaRPr lang="en-US" altLang="en-US" dirty="0"/>
          </a:p>
        </p:txBody>
      </p:sp>
      <p:graphicFrame>
        <p:nvGraphicFramePr>
          <p:cNvPr id="54" name="Diagram 53"/>
          <p:cNvGraphicFramePr/>
          <p:nvPr>
            <p:extLst>
              <p:ext uri="{D42A27DB-BD31-4B8C-83A1-F6EECF244321}">
                <p14:modId xmlns:p14="http://schemas.microsoft.com/office/powerpoint/2010/main" val="3595608766"/>
              </p:ext>
            </p:extLst>
          </p:nvPr>
        </p:nvGraphicFramePr>
        <p:xfrm>
          <a:off x="461252" y="1052736"/>
          <a:ext cx="8071188" cy="43235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5972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8284" y="43849"/>
            <a:ext cx="7390060" cy="648847"/>
          </a:xfrm>
          <a:prstGeom prst="rect">
            <a:avLst/>
          </a:prstGeom>
        </p:spPr>
        <p:txBody>
          <a:bodyPr anchor="ctr"/>
          <a:lstStyle>
            <a:lvl1pPr algn="ctr" defTabSz="914290" rtl="0" eaLnBrk="1" latinLnBrk="0" hangingPunct="1">
              <a:spcBef>
                <a:spcPct val="0"/>
              </a:spcBef>
              <a:buNone/>
              <a:defRPr sz="4400" kern="1200">
                <a:solidFill>
                  <a:schemeClr val="tx1"/>
                </a:solidFill>
                <a:latin typeface="+mj-lt"/>
                <a:ea typeface="+mj-ea"/>
                <a:cs typeface="+mj-cs"/>
              </a:defRPr>
            </a:lvl1pPr>
          </a:lstStyle>
          <a:p>
            <a:pPr algn="l"/>
            <a:r>
              <a:rPr lang="en-US" altLang="en-US" sz="2800" dirty="0">
                <a:solidFill>
                  <a:schemeClr val="bg1"/>
                </a:solidFill>
                <a:cs typeface="Arial" panose="020B0604020202020204" pitchFamily="34" charset="0"/>
              </a:rPr>
              <a:t>Chapter 4: Holistic Model for Disclosure</a:t>
            </a:r>
          </a:p>
        </p:txBody>
      </p:sp>
      <p:sp>
        <p:nvSpPr>
          <p:cNvPr id="3" name="Content Placeholder 2"/>
          <p:cNvSpPr txBox="1">
            <a:spLocks/>
          </p:cNvSpPr>
          <p:nvPr/>
        </p:nvSpPr>
        <p:spPr>
          <a:xfrm>
            <a:off x="467544" y="980728"/>
            <a:ext cx="8064896" cy="1587231"/>
          </a:xfrm>
          <a:prstGeom prst="rect">
            <a:avLst/>
          </a:prstGeom>
        </p:spPr>
        <p:txBody>
          <a:bodyPr/>
          <a:lst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en-US" dirty="0"/>
              <a:t>Step 1: Preparation and Planning</a:t>
            </a:r>
          </a:p>
          <a:p>
            <a:pPr marL="0" indent="0">
              <a:buNone/>
            </a:pPr>
            <a:endParaRPr lang="en-US" altLang="en-US" dirty="0"/>
          </a:p>
        </p:txBody>
      </p:sp>
      <p:sp>
        <p:nvSpPr>
          <p:cNvPr id="5" name="Content Placeholder 2"/>
          <p:cNvSpPr txBox="1">
            <a:spLocks/>
          </p:cNvSpPr>
          <p:nvPr/>
        </p:nvSpPr>
        <p:spPr>
          <a:xfrm>
            <a:off x="467544" y="1772816"/>
            <a:ext cx="8018126" cy="4176464"/>
          </a:xfrm>
          <a:prstGeom prst="rect">
            <a:avLst/>
          </a:prstGeom>
        </p:spPr>
        <p:style>
          <a:lnRef idx="1">
            <a:schemeClr val="accent3"/>
          </a:lnRef>
          <a:fillRef idx="2">
            <a:schemeClr val="accent3"/>
          </a:fillRef>
          <a:effectRef idx="1">
            <a:schemeClr val="accent3"/>
          </a:effectRef>
          <a:fontRef idx="minor">
            <a:schemeClr val="dk1"/>
          </a:fontRef>
        </p:style>
        <p:txBody>
          <a:bodyPr/>
          <a:lst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ZA" sz="2800" b="1" dirty="0"/>
              <a:t>1. Health Facility</a:t>
            </a:r>
          </a:p>
          <a:p>
            <a:pPr lvl="0"/>
            <a:r>
              <a:rPr lang="en-US" sz="2400" dirty="0"/>
              <a:t>Policies, guidelines and related documents</a:t>
            </a:r>
          </a:p>
          <a:p>
            <a:pPr lvl="1"/>
            <a:r>
              <a:rPr lang="en-US" sz="2000" dirty="0"/>
              <a:t>In place </a:t>
            </a:r>
          </a:p>
          <a:p>
            <a:pPr lvl="1"/>
            <a:r>
              <a:rPr lang="en-US" sz="2000" dirty="0"/>
              <a:t>Staff trained and working within the framework</a:t>
            </a:r>
          </a:p>
          <a:p>
            <a:pPr lvl="0"/>
            <a:r>
              <a:rPr lang="en-US" sz="2400" dirty="0"/>
              <a:t>Health facility structures</a:t>
            </a:r>
          </a:p>
          <a:p>
            <a:pPr lvl="1"/>
            <a:r>
              <a:rPr lang="en-US" sz="2000" dirty="0"/>
              <a:t>Child-friendly space: confidential and safe</a:t>
            </a:r>
          </a:p>
          <a:p>
            <a:pPr lvl="0"/>
            <a:r>
              <a:rPr lang="en-US" sz="2400" dirty="0"/>
              <a:t>Adapting service delivery</a:t>
            </a:r>
          </a:p>
          <a:p>
            <a:pPr lvl="1"/>
            <a:r>
              <a:rPr lang="en-US" sz="2000" dirty="0"/>
              <a:t>Flexible service times</a:t>
            </a:r>
          </a:p>
          <a:p>
            <a:pPr lvl="1"/>
            <a:r>
              <a:rPr lang="en-US" sz="2000" dirty="0"/>
              <a:t>Active case-finding strategies</a:t>
            </a:r>
          </a:p>
          <a:p>
            <a:pPr lvl="0"/>
            <a:r>
              <a:rPr lang="en-US" sz="2400" dirty="0"/>
              <a:t>Community services linked to facility</a:t>
            </a:r>
            <a:endParaRPr lang="en-US" altLang="en-US" sz="2000"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093296"/>
            <a:ext cx="1345264" cy="47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527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486" y="116632"/>
            <a:ext cx="4968552" cy="648073"/>
          </a:xfrm>
        </p:spPr>
        <p:txBody>
          <a:bodyPr>
            <a:normAutofit/>
          </a:bodyPr>
          <a:lstStyle/>
          <a:p>
            <a:pPr algn="l">
              <a:lnSpc>
                <a:spcPct val="100000"/>
              </a:lnSpc>
            </a:pPr>
            <a:r>
              <a:rPr lang="en-ZA" sz="2800" dirty="0">
                <a:latin typeface="+mj-lt"/>
              </a:rPr>
              <a:t>Child-Friendly Spaces</a:t>
            </a:r>
            <a:endParaRPr lang="en-ZA" sz="3200" b="1" dirty="0">
              <a:latin typeface="+mj-lt"/>
            </a:endParaRPr>
          </a:p>
        </p:txBody>
      </p:sp>
      <p:sp>
        <p:nvSpPr>
          <p:cNvPr id="4" name="Slide Number Placeholder 3"/>
          <p:cNvSpPr>
            <a:spLocks noGrp="1"/>
          </p:cNvSpPr>
          <p:nvPr>
            <p:ph type="sldNum" sz="quarter" idx="12"/>
          </p:nvPr>
        </p:nvSpPr>
        <p:spPr/>
        <p:txBody>
          <a:bodyPr/>
          <a:lstStyle/>
          <a:p>
            <a:fld id="{274DF825-D09E-4E37-B1F4-E70EA7AF995C}" type="slidenum">
              <a:rPr lang="en-ZA" smtClean="0"/>
              <a:t>33</a:t>
            </a:fld>
            <a:endParaRPr lang="en-ZA" dirty="0"/>
          </a:p>
        </p:txBody>
      </p:sp>
      <p:sp>
        <p:nvSpPr>
          <p:cNvPr id="3" name="TextBox 2"/>
          <p:cNvSpPr txBox="1"/>
          <p:nvPr/>
        </p:nvSpPr>
        <p:spPr>
          <a:xfrm>
            <a:off x="323528" y="1802933"/>
            <a:ext cx="7992888" cy="646331"/>
          </a:xfrm>
          <a:prstGeom prst="rect">
            <a:avLst/>
          </a:prstGeom>
          <a:noFill/>
        </p:spPr>
        <p:txBody>
          <a:bodyPr wrap="square" rtlCol="0">
            <a:spAutoFit/>
          </a:bodyPr>
          <a:lstStyle/>
          <a:p>
            <a:endParaRPr lang="en-ZA" b="1" dirty="0"/>
          </a:p>
          <a:p>
            <a:endParaRPr lang="en-ZA"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394" y="2011320"/>
            <a:ext cx="5292080" cy="35280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936" y="1556790"/>
            <a:ext cx="2958074" cy="44371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92012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4DF825-D09E-4E37-B1F4-E70EA7AF995C}" type="slidenum">
              <a:rPr lang="en-ZA" smtClean="0"/>
              <a:t>34</a:t>
            </a:fld>
            <a:endParaRPr lang="en-ZA"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1420132"/>
            <a:ext cx="3321414" cy="4982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1443083"/>
            <a:ext cx="3445606" cy="49362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itle 1"/>
          <p:cNvSpPr txBox="1">
            <a:spLocks/>
          </p:cNvSpPr>
          <p:nvPr/>
        </p:nvSpPr>
        <p:spPr>
          <a:xfrm>
            <a:off x="307486" y="116632"/>
            <a:ext cx="4968552" cy="648073"/>
          </a:xfrm>
          <a:prstGeom prst="rect">
            <a:avLst/>
          </a:prstGeom>
        </p:spPr>
        <p:txBody>
          <a:bodyPr>
            <a:normAutofit/>
          </a:bodyPr>
          <a:lstStyle>
            <a:lvl1pPr algn="l" defTabSz="914290" rtl="0" eaLnBrk="1" latinLnBrk="0" hangingPunct="1">
              <a:lnSpc>
                <a:spcPts val="2400"/>
              </a:lnSpc>
              <a:spcBef>
                <a:spcPct val="0"/>
              </a:spcBef>
              <a:buNone/>
              <a:defRPr sz="2500" kern="1200">
                <a:solidFill>
                  <a:schemeClr val="bg1"/>
                </a:solidFill>
                <a:latin typeface="Arial" pitchFamily="34" charset="0"/>
                <a:ea typeface="+mj-ea"/>
                <a:cs typeface="Arial" pitchFamily="34" charset="0"/>
              </a:defRPr>
            </a:lvl1pPr>
          </a:lstStyle>
          <a:p>
            <a:pPr>
              <a:lnSpc>
                <a:spcPct val="100000"/>
              </a:lnSpc>
            </a:pPr>
            <a:r>
              <a:rPr lang="en-ZA" sz="2800" dirty="0">
                <a:latin typeface="+mj-lt"/>
              </a:rPr>
              <a:t>Child-Friendly Spaces</a:t>
            </a:r>
            <a:endParaRPr lang="en-ZA" sz="3200" b="1" dirty="0">
              <a:latin typeface="+mj-lt"/>
            </a:endParaRPr>
          </a:p>
        </p:txBody>
      </p:sp>
    </p:spTree>
    <p:extLst>
      <p:ext uri="{BB962C8B-B14F-4D97-AF65-F5344CB8AC3E}">
        <p14:creationId xmlns:p14="http://schemas.microsoft.com/office/powerpoint/2010/main" val="18607389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8284" y="43849"/>
            <a:ext cx="7390060" cy="648847"/>
          </a:xfrm>
          <a:prstGeom prst="rect">
            <a:avLst/>
          </a:prstGeom>
        </p:spPr>
        <p:txBody>
          <a:bodyPr anchor="ctr"/>
          <a:lstStyle>
            <a:lvl1pPr algn="ctr" defTabSz="914290" rtl="0" eaLnBrk="1" latinLnBrk="0" hangingPunct="1">
              <a:spcBef>
                <a:spcPct val="0"/>
              </a:spcBef>
              <a:buNone/>
              <a:defRPr sz="4400" kern="1200">
                <a:solidFill>
                  <a:schemeClr val="tx1"/>
                </a:solidFill>
                <a:latin typeface="+mj-lt"/>
                <a:ea typeface="+mj-ea"/>
                <a:cs typeface="+mj-cs"/>
              </a:defRPr>
            </a:lvl1pPr>
          </a:lstStyle>
          <a:p>
            <a:pPr algn="l"/>
            <a:r>
              <a:rPr lang="en-US" altLang="en-US" sz="2800" dirty="0">
                <a:solidFill>
                  <a:schemeClr val="bg1"/>
                </a:solidFill>
                <a:cs typeface="Arial" panose="020B0604020202020204" pitchFamily="34" charset="0"/>
              </a:rPr>
              <a:t>Chapter 4: Holistic Model for Disclosure</a:t>
            </a:r>
          </a:p>
        </p:txBody>
      </p:sp>
      <p:sp>
        <p:nvSpPr>
          <p:cNvPr id="3" name="Content Placeholder 2"/>
          <p:cNvSpPr txBox="1">
            <a:spLocks/>
          </p:cNvSpPr>
          <p:nvPr/>
        </p:nvSpPr>
        <p:spPr>
          <a:xfrm>
            <a:off x="298290" y="1052736"/>
            <a:ext cx="8234150" cy="1587231"/>
          </a:xfrm>
          <a:prstGeom prst="rect">
            <a:avLst/>
          </a:prstGeom>
        </p:spPr>
        <p:txBody>
          <a:bodyPr/>
          <a:lst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en-US" dirty="0"/>
              <a:t>Step 1: Preparation and Planning</a:t>
            </a:r>
          </a:p>
          <a:p>
            <a:pPr marL="0" indent="0">
              <a:buNone/>
            </a:pPr>
            <a:endParaRPr lang="en-US" altLang="en-US" dirty="0"/>
          </a:p>
        </p:txBody>
      </p:sp>
      <p:sp>
        <p:nvSpPr>
          <p:cNvPr id="5" name="Content Placeholder 2"/>
          <p:cNvSpPr txBox="1">
            <a:spLocks/>
          </p:cNvSpPr>
          <p:nvPr/>
        </p:nvSpPr>
        <p:spPr>
          <a:xfrm>
            <a:off x="467544" y="1772816"/>
            <a:ext cx="8018126" cy="4176464"/>
          </a:xfrm>
          <a:prstGeom prst="rect">
            <a:avLst/>
          </a:prstGeom>
        </p:spPr>
        <p:style>
          <a:lnRef idx="1">
            <a:schemeClr val="accent3"/>
          </a:lnRef>
          <a:fillRef idx="2">
            <a:schemeClr val="accent3"/>
          </a:fillRef>
          <a:effectRef idx="1">
            <a:schemeClr val="accent3"/>
          </a:effectRef>
          <a:fontRef idx="minor">
            <a:schemeClr val="dk1"/>
          </a:fontRef>
        </p:style>
        <p:txBody>
          <a:bodyPr/>
          <a:lst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ZA" sz="2800" b="1" dirty="0"/>
              <a:t>2. Health Care Provider </a:t>
            </a:r>
          </a:p>
          <a:p>
            <a:pPr marL="0" indent="0">
              <a:buNone/>
            </a:pPr>
            <a:r>
              <a:rPr lang="en-ZA" sz="2200" dirty="0"/>
              <a:t>Six key tasks for HCPs in the disclosure process:</a:t>
            </a:r>
          </a:p>
          <a:p>
            <a:r>
              <a:rPr lang="en-ZA" sz="2200" dirty="0"/>
              <a:t>Case finding</a:t>
            </a:r>
          </a:p>
          <a:p>
            <a:pPr lvl="1">
              <a:buFont typeface="Calibri" panose="020F0502020204030204" pitchFamily="34" charset="0"/>
              <a:buChar char="₋"/>
            </a:pPr>
            <a:r>
              <a:rPr lang="en-ZA" sz="1800" dirty="0"/>
              <a:t>Undiagnosed C&amp;A living with HIV</a:t>
            </a:r>
          </a:p>
          <a:p>
            <a:pPr lvl="1">
              <a:buFont typeface="Calibri" panose="020F0502020204030204" pitchFamily="34" charset="0"/>
              <a:buChar char="₋"/>
            </a:pPr>
            <a:r>
              <a:rPr lang="en-ZA" sz="1800" dirty="0"/>
              <a:t>C&amp;A with no or incomplete disclosure </a:t>
            </a:r>
          </a:p>
          <a:p>
            <a:r>
              <a:rPr lang="en-ZA" sz="2200" dirty="0"/>
              <a:t>Counselling PCGs on the benefits of disclosure </a:t>
            </a:r>
          </a:p>
          <a:p>
            <a:r>
              <a:rPr lang="en-ZA" sz="2200" dirty="0"/>
              <a:t>Preparing PCGs for disclosure</a:t>
            </a:r>
          </a:p>
          <a:p>
            <a:r>
              <a:rPr lang="en-ZA" sz="2200" dirty="0"/>
              <a:t>Facilitating the process of disclosure together with PCGs</a:t>
            </a:r>
          </a:p>
          <a:p>
            <a:r>
              <a:rPr lang="en-ZA" sz="2200" dirty="0"/>
              <a:t>Ensuring legal aspects of disclosure are adhered to</a:t>
            </a:r>
          </a:p>
          <a:p>
            <a:r>
              <a:rPr lang="en-ZA" sz="2200" dirty="0"/>
              <a:t>Facilitating ongoing linkages and support </a:t>
            </a:r>
          </a:p>
          <a:p>
            <a:pPr marL="0" lvl="0" indent="0">
              <a:buNone/>
            </a:pPr>
            <a:endParaRPr lang="en-US" sz="2400"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093296"/>
            <a:ext cx="1345264" cy="47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46169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8284" y="43849"/>
            <a:ext cx="7390060" cy="648847"/>
          </a:xfrm>
          <a:prstGeom prst="rect">
            <a:avLst/>
          </a:prstGeom>
        </p:spPr>
        <p:txBody>
          <a:bodyPr anchor="ctr"/>
          <a:lstStyle>
            <a:lvl1pPr algn="ctr" defTabSz="914290" rtl="0" eaLnBrk="1" latinLnBrk="0" hangingPunct="1">
              <a:spcBef>
                <a:spcPct val="0"/>
              </a:spcBef>
              <a:buNone/>
              <a:defRPr sz="4400" kern="1200">
                <a:solidFill>
                  <a:schemeClr val="tx1"/>
                </a:solidFill>
                <a:latin typeface="+mj-lt"/>
                <a:ea typeface="+mj-ea"/>
                <a:cs typeface="+mj-cs"/>
              </a:defRPr>
            </a:lvl1pPr>
          </a:lstStyle>
          <a:p>
            <a:pPr algn="l"/>
            <a:r>
              <a:rPr lang="en-US" altLang="en-US" sz="2800" dirty="0">
                <a:solidFill>
                  <a:schemeClr val="bg1"/>
                </a:solidFill>
                <a:cs typeface="Arial" panose="020B0604020202020204" pitchFamily="34" charset="0"/>
              </a:rPr>
              <a:t>Chapter 4: Holistic Model for Disclosure</a:t>
            </a:r>
          </a:p>
        </p:txBody>
      </p:sp>
      <p:sp>
        <p:nvSpPr>
          <p:cNvPr id="3" name="Content Placeholder 2"/>
          <p:cNvSpPr txBox="1">
            <a:spLocks/>
          </p:cNvSpPr>
          <p:nvPr/>
        </p:nvSpPr>
        <p:spPr>
          <a:xfrm>
            <a:off x="298290" y="1121689"/>
            <a:ext cx="8234150" cy="4611567"/>
          </a:xfrm>
          <a:prstGeom prst="rect">
            <a:avLst/>
          </a:prstGeom>
        </p:spPr>
        <p:txBody>
          <a:bodyPr/>
          <a:lst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en-US" sz="2600" dirty="0"/>
              <a:t>Key components HCPs need to deliver disclosure services </a:t>
            </a:r>
          </a:p>
          <a:p>
            <a:pPr marL="0" indent="0">
              <a:buNone/>
            </a:pPr>
            <a:endParaRPr lang="en-US" altLang="en-US" sz="2600"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093296"/>
            <a:ext cx="1345264" cy="47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Diagram 7"/>
          <p:cNvGraphicFramePr/>
          <p:nvPr>
            <p:extLst>
              <p:ext uri="{D42A27DB-BD31-4B8C-83A1-F6EECF244321}">
                <p14:modId xmlns:p14="http://schemas.microsoft.com/office/powerpoint/2010/main" val="2933094182"/>
              </p:ext>
            </p:extLst>
          </p:nvPr>
        </p:nvGraphicFramePr>
        <p:xfrm>
          <a:off x="467544" y="1916832"/>
          <a:ext cx="7488832" cy="3544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44846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8284" y="43849"/>
            <a:ext cx="7390060" cy="648847"/>
          </a:xfrm>
          <a:prstGeom prst="rect">
            <a:avLst/>
          </a:prstGeom>
        </p:spPr>
        <p:txBody>
          <a:bodyPr anchor="ctr"/>
          <a:lstStyle>
            <a:lvl1pPr algn="ctr" defTabSz="914290" rtl="0" eaLnBrk="1" latinLnBrk="0" hangingPunct="1">
              <a:spcBef>
                <a:spcPct val="0"/>
              </a:spcBef>
              <a:buNone/>
              <a:defRPr sz="4400" kern="1200">
                <a:solidFill>
                  <a:schemeClr val="tx1"/>
                </a:solidFill>
                <a:latin typeface="+mj-lt"/>
                <a:ea typeface="+mj-ea"/>
                <a:cs typeface="+mj-cs"/>
              </a:defRPr>
            </a:lvl1pPr>
          </a:lstStyle>
          <a:p>
            <a:pPr algn="l"/>
            <a:r>
              <a:rPr lang="en-US" altLang="en-US" sz="2800" dirty="0">
                <a:solidFill>
                  <a:schemeClr val="bg1"/>
                </a:solidFill>
                <a:cs typeface="Arial" panose="020B0604020202020204" pitchFamily="34" charset="0"/>
              </a:rPr>
              <a:t>Chapter 4: Holistic Model for Disclosure</a:t>
            </a:r>
          </a:p>
        </p:txBody>
      </p:sp>
      <p:sp>
        <p:nvSpPr>
          <p:cNvPr id="3" name="Content Placeholder 2"/>
          <p:cNvSpPr txBox="1">
            <a:spLocks/>
          </p:cNvSpPr>
          <p:nvPr/>
        </p:nvSpPr>
        <p:spPr>
          <a:xfrm>
            <a:off x="298290" y="980728"/>
            <a:ext cx="8234150" cy="4611567"/>
          </a:xfrm>
          <a:prstGeom prst="rect">
            <a:avLst/>
          </a:prstGeom>
        </p:spPr>
        <p:txBody>
          <a:bodyPr/>
          <a:lst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en-US" sz="2800" dirty="0"/>
              <a:t>Step 1: Preparation and Planning</a:t>
            </a:r>
          </a:p>
          <a:p>
            <a:pPr marL="0" indent="0">
              <a:buNone/>
            </a:pPr>
            <a:endParaRPr lang="en-US" altLang="en-US" sz="2800"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093296"/>
            <a:ext cx="1345264" cy="47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p:cNvSpPr>
          <p:nvPr/>
        </p:nvSpPr>
        <p:spPr>
          <a:xfrm>
            <a:off x="467544" y="1556792"/>
            <a:ext cx="8018126" cy="4536504"/>
          </a:xfrm>
          <a:prstGeom prst="rect">
            <a:avLst/>
          </a:prstGeom>
        </p:spPr>
        <p:style>
          <a:lnRef idx="1">
            <a:schemeClr val="accent3"/>
          </a:lnRef>
          <a:fillRef idx="2">
            <a:schemeClr val="accent3"/>
          </a:fillRef>
          <a:effectRef idx="1">
            <a:schemeClr val="accent3"/>
          </a:effectRef>
          <a:fontRef idx="minor">
            <a:schemeClr val="dk1"/>
          </a:fontRef>
        </p:style>
        <p:txBody>
          <a:bodyPr/>
          <a:lst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ZA" sz="2800" b="1" dirty="0"/>
              <a:t>3. Primary Care Giver and Family</a:t>
            </a:r>
          </a:p>
          <a:p>
            <a:pPr marL="0" indent="0">
              <a:buNone/>
            </a:pPr>
            <a:r>
              <a:rPr lang="en-ZA" sz="1800" b="1" dirty="0"/>
              <a:t>Disclosure should be done by the PCG with support from the HCP</a:t>
            </a:r>
          </a:p>
          <a:p>
            <a:pPr lvl="0"/>
            <a:r>
              <a:rPr lang="en-ZA" sz="1800" dirty="0"/>
              <a:t>PCGs need:</a:t>
            </a:r>
          </a:p>
          <a:p>
            <a:pPr lvl="1"/>
            <a:r>
              <a:rPr lang="en-ZA" sz="1600" dirty="0"/>
              <a:t>Unforced disclosure until ready</a:t>
            </a:r>
          </a:p>
          <a:p>
            <a:pPr lvl="1"/>
            <a:r>
              <a:rPr lang="en-ZA" sz="1600" dirty="0"/>
              <a:t>Support to deal with their own HIV status</a:t>
            </a:r>
          </a:p>
          <a:p>
            <a:pPr lvl="0"/>
            <a:r>
              <a:rPr lang="en-ZA" sz="1800" dirty="0"/>
              <a:t>Education about HIV and its psychosocial impacts so</a:t>
            </a:r>
          </a:p>
          <a:p>
            <a:pPr lvl="0"/>
            <a:r>
              <a:rPr lang="en-ZA" sz="1800" dirty="0"/>
              <a:t>Confidence to answer questions about HIV/AIDS to their children </a:t>
            </a:r>
          </a:p>
          <a:p>
            <a:pPr lvl="0"/>
            <a:r>
              <a:rPr lang="en-ZA" sz="1800" dirty="0"/>
              <a:t>To understand the development of C&amp;A so that can use age appropriate language</a:t>
            </a:r>
          </a:p>
          <a:p>
            <a:pPr lvl="0"/>
            <a:r>
              <a:rPr lang="en-ZA" sz="1800" dirty="0"/>
              <a:t>Confidence  about the process of disclosure</a:t>
            </a:r>
          </a:p>
          <a:p>
            <a:pPr lvl="0"/>
            <a:r>
              <a:rPr lang="en-ZA" sz="1800" dirty="0"/>
              <a:t>Knowledge and skills for the ongoing disclosure process</a:t>
            </a:r>
          </a:p>
          <a:p>
            <a:pPr lvl="0"/>
            <a:r>
              <a:rPr lang="en-ZA" sz="1800" dirty="0"/>
              <a:t>Linkages to support services within the government sector and community to ensure ongoing social, psychological and economical support (for example, social grants)</a:t>
            </a:r>
            <a:endParaRPr lang="en-ZA" sz="2200" dirty="0"/>
          </a:p>
          <a:p>
            <a:endParaRPr lang="en-ZA" sz="2200" dirty="0"/>
          </a:p>
          <a:p>
            <a:pPr marL="0" lvl="0" indent="0">
              <a:buNone/>
            </a:pPr>
            <a:endParaRPr lang="en-US" sz="2400" dirty="0"/>
          </a:p>
        </p:txBody>
      </p:sp>
      <p:sp>
        <p:nvSpPr>
          <p:cNvPr id="4" name="Line Callout 1 3"/>
          <p:cNvSpPr/>
          <p:nvPr/>
        </p:nvSpPr>
        <p:spPr>
          <a:xfrm>
            <a:off x="6681764" y="836712"/>
            <a:ext cx="2066700" cy="1152128"/>
          </a:xfrm>
          <a:prstGeom prst="borderCallout1">
            <a:avLst>
              <a:gd name="adj1" fmla="val 18750"/>
              <a:gd name="adj2" fmla="val -8333"/>
              <a:gd name="adj3" fmla="val 81888"/>
              <a:gd name="adj4" fmla="val -44076"/>
            </a:avLst>
          </a:prstGeom>
          <a:solidFill>
            <a:schemeClr val="accent6">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extBox 4"/>
          <p:cNvSpPr txBox="1"/>
          <p:nvPr/>
        </p:nvSpPr>
        <p:spPr>
          <a:xfrm>
            <a:off x="6779010" y="911622"/>
            <a:ext cx="1969454" cy="1077218"/>
          </a:xfrm>
          <a:prstGeom prst="rect">
            <a:avLst/>
          </a:prstGeom>
          <a:noFill/>
        </p:spPr>
        <p:txBody>
          <a:bodyPr wrap="square" rtlCol="0">
            <a:spAutoFit/>
          </a:bodyPr>
          <a:lstStyle/>
          <a:p>
            <a:r>
              <a:rPr lang="en-ZA" sz="1600" dirty="0"/>
              <a:t>Disclosure should be done by the </a:t>
            </a:r>
            <a:r>
              <a:rPr lang="en-ZA" sz="1600" b="1" dirty="0"/>
              <a:t>PCG</a:t>
            </a:r>
            <a:r>
              <a:rPr lang="en-ZA" sz="1600" dirty="0"/>
              <a:t> with </a:t>
            </a:r>
            <a:r>
              <a:rPr lang="en-ZA" sz="1600" u="sng" dirty="0"/>
              <a:t>support</a:t>
            </a:r>
            <a:r>
              <a:rPr lang="en-ZA" sz="1600" dirty="0"/>
              <a:t> from the </a:t>
            </a:r>
            <a:r>
              <a:rPr lang="en-ZA" sz="1600" b="1" dirty="0"/>
              <a:t>HCP</a:t>
            </a:r>
          </a:p>
        </p:txBody>
      </p:sp>
    </p:spTree>
    <p:extLst>
      <p:ext uri="{BB962C8B-B14F-4D97-AF65-F5344CB8AC3E}">
        <p14:creationId xmlns:p14="http://schemas.microsoft.com/office/powerpoint/2010/main" val="36705594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8284" y="43849"/>
            <a:ext cx="7390060" cy="648847"/>
          </a:xfrm>
          <a:prstGeom prst="rect">
            <a:avLst/>
          </a:prstGeom>
        </p:spPr>
        <p:txBody>
          <a:bodyPr anchor="ctr"/>
          <a:lstStyle>
            <a:lvl1pPr algn="ctr" defTabSz="914290" rtl="0" eaLnBrk="1" latinLnBrk="0" hangingPunct="1">
              <a:spcBef>
                <a:spcPct val="0"/>
              </a:spcBef>
              <a:buNone/>
              <a:defRPr sz="4400" kern="1200">
                <a:solidFill>
                  <a:schemeClr val="tx1"/>
                </a:solidFill>
                <a:latin typeface="+mj-lt"/>
                <a:ea typeface="+mj-ea"/>
                <a:cs typeface="+mj-cs"/>
              </a:defRPr>
            </a:lvl1pPr>
          </a:lstStyle>
          <a:p>
            <a:pPr algn="l"/>
            <a:r>
              <a:rPr lang="en-US" altLang="en-US" sz="2800" dirty="0">
                <a:solidFill>
                  <a:schemeClr val="bg1"/>
                </a:solidFill>
                <a:cs typeface="Arial" panose="020B0604020202020204" pitchFamily="34" charset="0"/>
              </a:rPr>
              <a:t>Chapter 4: Holistic Model for Disclosure</a:t>
            </a:r>
          </a:p>
        </p:txBody>
      </p:sp>
      <p:sp>
        <p:nvSpPr>
          <p:cNvPr id="3" name="Content Placeholder 2"/>
          <p:cNvSpPr txBox="1">
            <a:spLocks/>
          </p:cNvSpPr>
          <p:nvPr/>
        </p:nvSpPr>
        <p:spPr>
          <a:xfrm>
            <a:off x="298290" y="980728"/>
            <a:ext cx="8234150" cy="4611567"/>
          </a:xfrm>
          <a:prstGeom prst="rect">
            <a:avLst/>
          </a:prstGeom>
        </p:spPr>
        <p:txBody>
          <a:bodyPr/>
          <a:lst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en-US" sz="2800" dirty="0"/>
              <a:t>Step 1: Preparation and Planning</a:t>
            </a:r>
          </a:p>
          <a:p>
            <a:pPr marL="0" indent="0">
              <a:buNone/>
            </a:pPr>
            <a:endParaRPr lang="en-US" altLang="en-US" sz="2800"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093296"/>
            <a:ext cx="1345264" cy="47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p:cNvSpPr>
          <p:nvPr/>
        </p:nvSpPr>
        <p:spPr>
          <a:xfrm>
            <a:off x="467544" y="1556792"/>
            <a:ext cx="8018126" cy="4536504"/>
          </a:xfrm>
          <a:prstGeom prst="rect">
            <a:avLst/>
          </a:prstGeom>
        </p:spPr>
        <p:style>
          <a:lnRef idx="1">
            <a:schemeClr val="accent3"/>
          </a:lnRef>
          <a:fillRef idx="2">
            <a:schemeClr val="accent3"/>
          </a:fillRef>
          <a:effectRef idx="1">
            <a:schemeClr val="accent3"/>
          </a:effectRef>
          <a:fontRef idx="minor">
            <a:schemeClr val="dk1"/>
          </a:fontRef>
        </p:style>
        <p:txBody>
          <a:bodyPr/>
          <a:lst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ZA" sz="2800" b="1" dirty="0"/>
              <a:t>Family Support Intervention (FSI)</a:t>
            </a:r>
          </a:p>
          <a:p>
            <a:pPr marL="457200" lvl="0" indent="-457200">
              <a:buFont typeface="+mj-lt"/>
              <a:buAutoNum type="arabicPeriod"/>
            </a:pPr>
            <a:r>
              <a:rPr lang="en-ZA" sz="2000" dirty="0"/>
              <a:t>Assessing the current knowledge and beliefs about disclosure</a:t>
            </a:r>
          </a:p>
          <a:p>
            <a:pPr marL="457200" lvl="0" indent="-457200">
              <a:buFont typeface="+mj-lt"/>
              <a:buAutoNum type="arabicPeriod"/>
            </a:pPr>
            <a:r>
              <a:rPr lang="en-ZA" sz="2000" dirty="0"/>
              <a:t>Assisting the PCG to process their own HIV status, grief, anger, guilt and shame</a:t>
            </a:r>
          </a:p>
          <a:p>
            <a:pPr marL="457200" lvl="0" indent="-457200">
              <a:buFont typeface="+mj-lt"/>
              <a:buAutoNum type="arabicPeriod"/>
            </a:pPr>
            <a:r>
              <a:rPr lang="en-ZA" sz="2000" dirty="0"/>
              <a:t>Sharing the advantages and disadvantages of disclosure, with the aim to promote disclosure to be part of long-term health and psychological benefit</a:t>
            </a:r>
          </a:p>
          <a:p>
            <a:pPr marL="457200" lvl="0" indent="-457200">
              <a:buFont typeface="+mj-lt"/>
              <a:buAutoNum type="arabicPeriod"/>
            </a:pPr>
            <a:r>
              <a:rPr lang="en-ZA" sz="2000" dirty="0"/>
              <a:t>Developing a plan to disclose to the C&amp;A that deals with the fears of self disclosure, child disclosure and community disclosure, including plans to mitigate the risks of accidental community disclosure</a:t>
            </a:r>
          </a:p>
          <a:p>
            <a:pPr marL="457200" lvl="0" indent="-457200">
              <a:buFont typeface="+mj-lt"/>
              <a:buAutoNum type="arabicPeriod"/>
            </a:pPr>
            <a:r>
              <a:rPr lang="en-ZA" sz="2000" dirty="0"/>
              <a:t>Preparing wording and tools with the PCG to facilitate a caregiver-led process wherever possible</a:t>
            </a:r>
          </a:p>
          <a:p>
            <a:endParaRPr lang="en-ZA" sz="2200" dirty="0"/>
          </a:p>
          <a:p>
            <a:pPr marL="0" lvl="0" indent="0">
              <a:buNone/>
            </a:pPr>
            <a:endParaRPr lang="en-US" sz="2400" dirty="0"/>
          </a:p>
        </p:txBody>
      </p:sp>
    </p:spTree>
    <p:extLst>
      <p:ext uri="{BB962C8B-B14F-4D97-AF65-F5344CB8AC3E}">
        <p14:creationId xmlns:p14="http://schemas.microsoft.com/office/powerpoint/2010/main" val="4232088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8284" y="43849"/>
            <a:ext cx="7390060" cy="648847"/>
          </a:xfrm>
          <a:prstGeom prst="rect">
            <a:avLst/>
          </a:prstGeom>
        </p:spPr>
        <p:txBody>
          <a:bodyPr anchor="ctr"/>
          <a:lstStyle>
            <a:lvl1pPr algn="ctr" defTabSz="914290" rtl="0" eaLnBrk="1" latinLnBrk="0" hangingPunct="1">
              <a:spcBef>
                <a:spcPct val="0"/>
              </a:spcBef>
              <a:buNone/>
              <a:defRPr sz="4400" kern="1200">
                <a:solidFill>
                  <a:schemeClr val="tx1"/>
                </a:solidFill>
                <a:latin typeface="+mj-lt"/>
                <a:ea typeface="+mj-ea"/>
                <a:cs typeface="+mj-cs"/>
              </a:defRPr>
            </a:lvl1pPr>
          </a:lstStyle>
          <a:p>
            <a:pPr algn="l"/>
            <a:r>
              <a:rPr lang="en-US" altLang="en-US" sz="2800" dirty="0">
                <a:solidFill>
                  <a:schemeClr val="bg1"/>
                </a:solidFill>
                <a:cs typeface="Arial" panose="020B0604020202020204" pitchFamily="34" charset="0"/>
              </a:rPr>
              <a:t>Chapter 4: Holistic Model for Disclosure</a:t>
            </a:r>
          </a:p>
        </p:txBody>
      </p:sp>
      <p:sp>
        <p:nvSpPr>
          <p:cNvPr id="3" name="Content Placeholder 2"/>
          <p:cNvSpPr txBox="1">
            <a:spLocks/>
          </p:cNvSpPr>
          <p:nvPr/>
        </p:nvSpPr>
        <p:spPr>
          <a:xfrm>
            <a:off x="298290" y="1052736"/>
            <a:ext cx="8234150" cy="4611567"/>
          </a:xfrm>
          <a:prstGeom prst="rect">
            <a:avLst/>
          </a:prstGeom>
        </p:spPr>
        <p:txBody>
          <a:bodyPr/>
          <a:lst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en-US" sz="2800" dirty="0"/>
              <a:t>Step 1: Preparation and Planning</a:t>
            </a:r>
          </a:p>
          <a:p>
            <a:pPr marL="0" indent="0">
              <a:buNone/>
            </a:pPr>
            <a:endParaRPr lang="en-US" altLang="en-US" sz="2800"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093296"/>
            <a:ext cx="1345264" cy="47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p:cNvSpPr>
          <p:nvPr/>
        </p:nvSpPr>
        <p:spPr>
          <a:xfrm>
            <a:off x="467544" y="1772816"/>
            <a:ext cx="8018126" cy="4176464"/>
          </a:xfrm>
          <a:prstGeom prst="rect">
            <a:avLst/>
          </a:prstGeom>
        </p:spPr>
        <p:style>
          <a:lnRef idx="1">
            <a:schemeClr val="accent3"/>
          </a:lnRef>
          <a:fillRef idx="2">
            <a:schemeClr val="accent3"/>
          </a:fillRef>
          <a:effectRef idx="1">
            <a:schemeClr val="accent3"/>
          </a:effectRef>
          <a:fontRef idx="minor">
            <a:schemeClr val="dk1"/>
          </a:fontRef>
        </p:style>
        <p:txBody>
          <a:bodyPr/>
          <a:lst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ZA" sz="2800" b="1" dirty="0"/>
              <a:t>4. Child and Adolescent </a:t>
            </a:r>
          </a:p>
          <a:p>
            <a:pPr lvl="0"/>
            <a:r>
              <a:rPr lang="en-ZA" sz="2200" dirty="0"/>
              <a:t>Ensuring that the system within the facility is supportive and C&amp;A-friendly</a:t>
            </a:r>
          </a:p>
          <a:p>
            <a:pPr lvl="0"/>
            <a:r>
              <a:rPr lang="en-ZA" sz="2200" dirty="0"/>
              <a:t>Ensuring that the C&amp;AFS is ready</a:t>
            </a:r>
          </a:p>
          <a:p>
            <a:pPr lvl="0"/>
            <a:r>
              <a:rPr lang="en-ZA" sz="2200" dirty="0"/>
              <a:t>PCGs can assist by not letting the C&amp;A notice their anxiety</a:t>
            </a:r>
          </a:p>
          <a:p>
            <a:pPr lvl="0"/>
            <a:r>
              <a:rPr lang="en-ZA" sz="2200" dirty="0"/>
              <a:t>PCGs can bring a snack to the facility so that the C&amp;A is not distracted by hungry</a:t>
            </a:r>
          </a:p>
          <a:p>
            <a:pPr lvl="0"/>
            <a:r>
              <a:rPr lang="en-ZA" sz="2200" dirty="0"/>
              <a:t>HCPs need to be friendly to create a relaxed environment</a:t>
            </a:r>
          </a:p>
          <a:p>
            <a:pPr marL="0" indent="0">
              <a:buNone/>
            </a:pPr>
            <a:endParaRPr lang="en-ZA" sz="1800" dirty="0"/>
          </a:p>
          <a:p>
            <a:pPr marL="0" indent="0">
              <a:buNone/>
            </a:pPr>
            <a:endParaRPr lang="en-ZA" sz="1800" dirty="0"/>
          </a:p>
          <a:p>
            <a:pPr marL="0" indent="0">
              <a:buNone/>
            </a:pPr>
            <a:endParaRPr lang="en-ZA" sz="2200" dirty="0"/>
          </a:p>
          <a:p>
            <a:endParaRPr lang="en-ZA" sz="2200" dirty="0"/>
          </a:p>
          <a:p>
            <a:pPr marL="0" lvl="0" indent="0">
              <a:buNone/>
            </a:pPr>
            <a:endParaRPr lang="en-US" sz="2400" dirty="0"/>
          </a:p>
        </p:txBody>
      </p:sp>
    </p:spTree>
    <p:extLst>
      <p:ext uri="{BB962C8B-B14F-4D97-AF65-F5344CB8AC3E}">
        <p14:creationId xmlns:p14="http://schemas.microsoft.com/office/powerpoint/2010/main" val="3587076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Stages of Childhood Developmen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482" y="1745838"/>
            <a:ext cx="8261350" cy="361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round/>
                <a:headEnd/>
                <a:tailEnd/>
              </a14:hiddenLine>
            </a:ext>
          </a:extLst>
        </p:spPr>
      </p:pic>
      <p:sp>
        <p:nvSpPr>
          <p:cNvPr id="10242" name="Title 1"/>
          <p:cNvSpPr>
            <a:spLocks noGrp="1"/>
          </p:cNvSpPr>
          <p:nvPr>
            <p:ph type="title"/>
          </p:nvPr>
        </p:nvSpPr>
        <p:spPr>
          <a:xfrm>
            <a:off x="278284" y="43849"/>
            <a:ext cx="7126781" cy="648847"/>
          </a:xfrm>
        </p:spPr>
        <p:txBody>
          <a:bodyPr anchor="ctr"/>
          <a:lstStyle/>
          <a:p>
            <a:r>
              <a:rPr lang="en-US" altLang="en-US" sz="2600" dirty="0">
                <a:latin typeface="+mn-lt"/>
              </a:rPr>
              <a:t>Chapter 1: Definitions and Guiding Principles</a:t>
            </a:r>
          </a:p>
        </p:txBody>
      </p:sp>
      <p:pic>
        <p:nvPicPr>
          <p:cNvPr id="1024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284" y="5972243"/>
            <a:ext cx="1345264" cy="47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a:stretch>
            <a:fillRect/>
          </a:stretch>
        </p:blipFill>
        <p:spPr>
          <a:xfrm>
            <a:off x="1259632" y="980728"/>
            <a:ext cx="6761050" cy="749873"/>
          </a:xfrm>
          <a:prstGeom prst="rect">
            <a:avLst/>
          </a:prstGeom>
        </p:spPr>
      </p:pic>
      <p:grpSp>
        <p:nvGrpSpPr>
          <p:cNvPr id="4" name="Group 3"/>
          <p:cNvGrpSpPr/>
          <p:nvPr/>
        </p:nvGrpSpPr>
        <p:grpSpPr>
          <a:xfrm>
            <a:off x="2771800" y="2033489"/>
            <a:ext cx="1656184" cy="546271"/>
            <a:chOff x="6840252" y="2010075"/>
            <a:chExt cx="1656184" cy="546271"/>
          </a:xfrm>
        </p:grpSpPr>
        <p:sp>
          <p:nvSpPr>
            <p:cNvPr id="3" name="Round Same Side Corner Rectangle 2"/>
            <p:cNvSpPr/>
            <p:nvPr/>
          </p:nvSpPr>
          <p:spPr>
            <a:xfrm>
              <a:off x="6840252" y="2010075"/>
              <a:ext cx="1656184" cy="546271"/>
            </a:xfrm>
            <a:prstGeom prst="round2Same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extBox 1"/>
            <p:cNvSpPr txBox="1"/>
            <p:nvPr/>
          </p:nvSpPr>
          <p:spPr>
            <a:xfrm>
              <a:off x="6876256" y="2022728"/>
              <a:ext cx="1584176" cy="461665"/>
            </a:xfrm>
            <a:prstGeom prst="rect">
              <a:avLst/>
            </a:prstGeom>
            <a:noFill/>
            <a:effectLst>
              <a:softEdge rad="12700"/>
            </a:effectLst>
          </p:spPr>
          <p:txBody>
            <a:bodyPr wrap="square" rtlCol="0">
              <a:spAutoFit/>
            </a:bodyPr>
            <a:lstStyle/>
            <a:p>
              <a:pPr algn="ctr"/>
              <a:r>
                <a:rPr lang="en-ZA" sz="1200" b="1" dirty="0"/>
                <a:t>Middle Childhood</a:t>
              </a:r>
            </a:p>
            <a:p>
              <a:pPr algn="ctr"/>
              <a:r>
                <a:rPr lang="en-ZA" sz="1200" b="1" dirty="0"/>
                <a:t>(6 – 9 years)</a:t>
              </a:r>
            </a:p>
          </p:txBody>
        </p:sp>
      </p:grpSp>
      <p:grpSp>
        <p:nvGrpSpPr>
          <p:cNvPr id="9" name="Group 8"/>
          <p:cNvGrpSpPr/>
          <p:nvPr/>
        </p:nvGrpSpPr>
        <p:grpSpPr>
          <a:xfrm>
            <a:off x="4788024" y="2004345"/>
            <a:ext cx="1656184" cy="546271"/>
            <a:chOff x="6840252" y="2010075"/>
            <a:chExt cx="1656184" cy="546271"/>
          </a:xfrm>
        </p:grpSpPr>
        <p:sp>
          <p:nvSpPr>
            <p:cNvPr id="10" name="Round Same Side Corner Rectangle 9"/>
            <p:cNvSpPr/>
            <p:nvPr/>
          </p:nvSpPr>
          <p:spPr>
            <a:xfrm>
              <a:off x="6840252" y="2010075"/>
              <a:ext cx="1656184" cy="546271"/>
            </a:xfrm>
            <a:prstGeom prst="round2Same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p:cNvSpPr txBox="1"/>
            <p:nvPr/>
          </p:nvSpPr>
          <p:spPr>
            <a:xfrm>
              <a:off x="6876256" y="2022728"/>
              <a:ext cx="1584176" cy="461665"/>
            </a:xfrm>
            <a:prstGeom prst="rect">
              <a:avLst/>
            </a:prstGeom>
            <a:noFill/>
            <a:effectLst>
              <a:softEdge rad="12700"/>
            </a:effectLst>
          </p:spPr>
          <p:txBody>
            <a:bodyPr wrap="square" rtlCol="0">
              <a:spAutoFit/>
            </a:bodyPr>
            <a:lstStyle/>
            <a:p>
              <a:pPr algn="ctr"/>
              <a:r>
                <a:rPr lang="en-ZA" sz="1200" b="1" dirty="0"/>
                <a:t>Early Adolescence</a:t>
              </a:r>
            </a:p>
            <a:p>
              <a:pPr algn="ctr"/>
              <a:r>
                <a:rPr lang="en-ZA" sz="1200" b="1" dirty="0"/>
                <a:t>(10 – 14 years)</a:t>
              </a:r>
            </a:p>
          </p:txBody>
        </p:sp>
      </p:grpSp>
      <p:grpSp>
        <p:nvGrpSpPr>
          <p:cNvPr id="12" name="Group 11"/>
          <p:cNvGrpSpPr/>
          <p:nvPr/>
        </p:nvGrpSpPr>
        <p:grpSpPr>
          <a:xfrm>
            <a:off x="6833343" y="2004345"/>
            <a:ext cx="1656184" cy="546271"/>
            <a:chOff x="6840252" y="2010075"/>
            <a:chExt cx="1656184" cy="546271"/>
          </a:xfrm>
        </p:grpSpPr>
        <p:sp>
          <p:nvSpPr>
            <p:cNvPr id="13" name="Round Same Side Corner Rectangle 12"/>
            <p:cNvSpPr/>
            <p:nvPr/>
          </p:nvSpPr>
          <p:spPr>
            <a:xfrm>
              <a:off x="6840252" y="2010075"/>
              <a:ext cx="1656184" cy="546271"/>
            </a:xfrm>
            <a:prstGeom prst="round2Same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TextBox 13"/>
            <p:cNvSpPr txBox="1"/>
            <p:nvPr/>
          </p:nvSpPr>
          <p:spPr>
            <a:xfrm>
              <a:off x="6876256" y="2022728"/>
              <a:ext cx="1584176" cy="461665"/>
            </a:xfrm>
            <a:prstGeom prst="rect">
              <a:avLst/>
            </a:prstGeom>
            <a:noFill/>
            <a:effectLst>
              <a:softEdge rad="12700"/>
            </a:effectLst>
          </p:spPr>
          <p:txBody>
            <a:bodyPr wrap="square" rtlCol="0">
              <a:spAutoFit/>
            </a:bodyPr>
            <a:lstStyle/>
            <a:p>
              <a:pPr algn="ctr"/>
              <a:r>
                <a:rPr lang="en-ZA" sz="1200" b="1" dirty="0"/>
                <a:t>Late Adolescence</a:t>
              </a:r>
            </a:p>
            <a:p>
              <a:pPr algn="ctr"/>
              <a:r>
                <a:rPr lang="en-ZA" sz="1200" b="1" dirty="0"/>
                <a:t>(15 – 19 years)</a:t>
              </a:r>
            </a:p>
          </p:txBody>
        </p:sp>
      </p:grpSp>
      <p:grpSp>
        <p:nvGrpSpPr>
          <p:cNvPr id="15" name="Group 14"/>
          <p:cNvGrpSpPr/>
          <p:nvPr/>
        </p:nvGrpSpPr>
        <p:grpSpPr>
          <a:xfrm>
            <a:off x="726481" y="2029443"/>
            <a:ext cx="1656184" cy="546271"/>
            <a:chOff x="6840252" y="2010075"/>
            <a:chExt cx="1656184" cy="546271"/>
          </a:xfrm>
        </p:grpSpPr>
        <p:sp>
          <p:nvSpPr>
            <p:cNvPr id="16" name="Round Same Side Corner Rectangle 15"/>
            <p:cNvSpPr/>
            <p:nvPr/>
          </p:nvSpPr>
          <p:spPr>
            <a:xfrm>
              <a:off x="6840252" y="2010075"/>
              <a:ext cx="1656184" cy="546271"/>
            </a:xfrm>
            <a:prstGeom prst="round2Same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TextBox 16"/>
            <p:cNvSpPr txBox="1"/>
            <p:nvPr/>
          </p:nvSpPr>
          <p:spPr>
            <a:xfrm>
              <a:off x="6876256" y="2022728"/>
              <a:ext cx="1584176" cy="461665"/>
            </a:xfrm>
            <a:prstGeom prst="rect">
              <a:avLst/>
            </a:prstGeom>
            <a:noFill/>
            <a:effectLst>
              <a:softEdge rad="12700"/>
            </a:effectLst>
          </p:spPr>
          <p:txBody>
            <a:bodyPr wrap="square" rtlCol="0">
              <a:spAutoFit/>
            </a:bodyPr>
            <a:lstStyle/>
            <a:p>
              <a:pPr algn="ctr"/>
              <a:r>
                <a:rPr lang="en-ZA" sz="1200" b="1" dirty="0"/>
                <a:t>Early Childhood</a:t>
              </a:r>
            </a:p>
            <a:p>
              <a:pPr algn="ctr"/>
              <a:r>
                <a:rPr lang="en-ZA" sz="1200" b="1" dirty="0"/>
                <a:t>(3 – 5 years)</a:t>
              </a:r>
            </a:p>
          </p:txBody>
        </p:sp>
      </p:grpSp>
    </p:spTree>
    <p:extLst>
      <p:ext uri="{BB962C8B-B14F-4D97-AF65-F5344CB8AC3E}">
        <p14:creationId xmlns:p14="http://schemas.microsoft.com/office/powerpoint/2010/main" val="7793515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8284" y="43849"/>
            <a:ext cx="7390060" cy="648847"/>
          </a:xfrm>
          <a:prstGeom prst="rect">
            <a:avLst/>
          </a:prstGeom>
        </p:spPr>
        <p:txBody>
          <a:bodyPr anchor="ctr"/>
          <a:lstStyle>
            <a:lvl1pPr algn="ctr" defTabSz="914290" rtl="0" eaLnBrk="1" latinLnBrk="0" hangingPunct="1">
              <a:spcBef>
                <a:spcPct val="0"/>
              </a:spcBef>
              <a:buNone/>
              <a:defRPr sz="4400" kern="1200">
                <a:solidFill>
                  <a:schemeClr val="tx1"/>
                </a:solidFill>
                <a:latin typeface="+mj-lt"/>
                <a:ea typeface="+mj-ea"/>
                <a:cs typeface="+mj-cs"/>
              </a:defRPr>
            </a:lvl1pPr>
          </a:lstStyle>
          <a:p>
            <a:pPr algn="l"/>
            <a:r>
              <a:rPr lang="en-US" altLang="en-US" sz="2800" dirty="0">
                <a:solidFill>
                  <a:schemeClr val="bg1"/>
                </a:solidFill>
                <a:cs typeface="Arial" panose="020B0604020202020204" pitchFamily="34" charset="0"/>
              </a:rPr>
              <a:t>Chapter 4: Holistic Model for Disclosure</a:t>
            </a:r>
          </a:p>
        </p:txBody>
      </p:sp>
      <p:sp>
        <p:nvSpPr>
          <p:cNvPr id="3" name="Content Placeholder 2"/>
          <p:cNvSpPr txBox="1">
            <a:spLocks/>
          </p:cNvSpPr>
          <p:nvPr/>
        </p:nvSpPr>
        <p:spPr>
          <a:xfrm>
            <a:off x="298290" y="1052736"/>
            <a:ext cx="8234150" cy="4611567"/>
          </a:xfrm>
          <a:prstGeom prst="rect">
            <a:avLst/>
          </a:prstGeom>
        </p:spPr>
        <p:txBody>
          <a:bodyPr/>
          <a:lst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en-US" sz="2800" dirty="0"/>
              <a:t>Step 2: Pre-Disclosure Assessment &amp; Disclosure Plan</a:t>
            </a:r>
          </a:p>
          <a:p>
            <a:pPr marL="0" indent="0">
              <a:buNone/>
            </a:pPr>
            <a:endParaRPr lang="en-US" altLang="en-US" sz="2800"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093296"/>
            <a:ext cx="1345264" cy="47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p:cNvGraphicFramePr/>
          <p:nvPr>
            <p:extLst>
              <p:ext uri="{D42A27DB-BD31-4B8C-83A1-F6EECF244321}">
                <p14:modId xmlns:p14="http://schemas.microsoft.com/office/powerpoint/2010/main" val="4210030651"/>
              </p:ext>
            </p:extLst>
          </p:nvPr>
        </p:nvGraphicFramePr>
        <p:xfrm>
          <a:off x="-252536" y="1771288"/>
          <a:ext cx="6348536" cy="425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Left Arrow Callout 7"/>
          <p:cNvSpPr/>
          <p:nvPr/>
        </p:nvSpPr>
        <p:spPr>
          <a:xfrm>
            <a:off x="4469904" y="2132856"/>
            <a:ext cx="4062536" cy="3068764"/>
          </a:xfrm>
          <a:prstGeom prst="leftArrow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Box 9"/>
          <p:cNvSpPr txBox="1"/>
          <p:nvPr/>
        </p:nvSpPr>
        <p:spPr>
          <a:xfrm>
            <a:off x="6084168" y="2642136"/>
            <a:ext cx="2304256" cy="1938992"/>
          </a:xfrm>
          <a:prstGeom prst="rect">
            <a:avLst/>
          </a:prstGeom>
          <a:noFill/>
        </p:spPr>
        <p:txBody>
          <a:bodyPr wrap="square" rtlCol="0">
            <a:spAutoFit/>
          </a:bodyPr>
          <a:lstStyle/>
          <a:p>
            <a:r>
              <a:rPr lang="en-ZA" sz="2400" dirty="0"/>
              <a:t>This discussion should </a:t>
            </a:r>
            <a:r>
              <a:rPr lang="en-ZA" sz="2400" b="1" dirty="0"/>
              <a:t>NEVER</a:t>
            </a:r>
            <a:r>
              <a:rPr lang="en-ZA" sz="2400" dirty="0"/>
              <a:t> be conducted in front of the child or adolescent </a:t>
            </a:r>
          </a:p>
        </p:txBody>
      </p:sp>
    </p:spTree>
    <p:extLst>
      <p:ext uri="{BB962C8B-B14F-4D97-AF65-F5344CB8AC3E}">
        <p14:creationId xmlns:p14="http://schemas.microsoft.com/office/powerpoint/2010/main" val="22547683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srcRect l="5437" t="3197" r="5142" b="1935"/>
          <a:stretch/>
        </p:blipFill>
        <p:spPr>
          <a:xfrm>
            <a:off x="1596784" y="2101515"/>
            <a:ext cx="5783528" cy="4069071"/>
          </a:xfrm>
          <a:prstGeom prst="rect">
            <a:avLst/>
          </a:prstGeom>
          <a:effectLst>
            <a:softEdge rad="31750"/>
          </a:effectLst>
        </p:spPr>
      </p:pic>
      <p:sp>
        <p:nvSpPr>
          <p:cNvPr id="2" name="Title 1"/>
          <p:cNvSpPr txBox="1">
            <a:spLocks/>
          </p:cNvSpPr>
          <p:nvPr/>
        </p:nvSpPr>
        <p:spPr>
          <a:xfrm>
            <a:off x="278284" y="43849"/>
            <a:ext cx="7390060" cy="648847"/>
          </a:xfrm>
          <a:prstGeom prst="rect">
            <a:avLst/>
          </a:prstGeom>
        </p:spPr>
        <p:txBody>
          <a:bodyPr anchor="ctr"/>
          <a:lstStyle>
            <a:lvl1pPr algn="ctr" defTabSz="914290" rtl="0" eaLnBrk="1" latinLnBrk="0" hangingPunct="1">
              <a:spcBef>
                <a:spcPct val="0"/>
              </a:spcBef>
              <a:buNone/>
              <a:defRPr sz="4400" kern="1200">
                <a:solidFill>
                  <a:schemeClr val="tx1"/>
                </a:solidFill>
                <a:latin typeface="+mj-lt"/>
                <a:ea typeface="+mj-ea"/>
                <a:cs typeface="+mj-cs"/>
              </a:defRPr>
            </a:lvl1pPr>
          </a:lstStyle>
          <a:p>
            <a:pPr algn="l"/>
            <a:r>
              <a:rPr lang="en-US" altLang="en-US" sz="2800" dirty="0">
                <a:solidFill>
                  <a:schemeClr val="bg1"/>
                </a:solidFill>
                <a:cs typeface="Arial" panose="020B0604020202020204" pitchFamily="34" charset="0"/>
              </a:rPr>
              <a:t>Chapter 4: Holistic Model for Disclosure</a:t>
            </a:r>
          </a:p>
        </p:txBody>
      </p:sp>
      <p:sp>
        <p:nvSpPr>
          <p:cNvPr id="3" name="Content Placeholder 2"/>
          <p:cNvSpPr txBox="1">
            <a:spLocks/>
          </p:cNvSpPr>
          <p:nvPr/>
        </p:nvSpPr>
        <p:spPr>
          <a:xfrm>
            <a:off x="298290" y="908720"/>
            <a:ext cx="6624736" cy="5278798"/>
          </a:xfrm>
          <a:prstGeom prst="rect">
            <a:avLst/>
          </a:prstGeom>
        </p:spPr>
        <p:txBody>
          <a:bodyPr/>
          <a:lst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en-US" sz="2800" dirty="0"/>
              <a:t>Step 2: Pre-Disclosure Assessment &amp; Disclosure Plan</a:t>
            </a:r>
          </a:p>
          <a:p>
            <a:pPr marL="0" indent="0">
              <a:buNone/>
            </a:pPr>
            <a:endParaRPr lang="en-US" altLang="en-US" sz="2800"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6093296"/>
            <a:ext cx="1345264" cy="47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Line Callout 1 12"/>
          <p:cNvSpPr/>
          <p:nvPr/>
        </p:nvSpPr>
        <p:spPr>
          <a:xfrm>
            <a:off x="6969796" y="1189437"/>
            <a:ext cx="1996022" cy="1492300"/>
          </a:xfrm>
          <a:prstGeom prst="borderCallout1">
            <a:avLst>
              <a:gd name="adj1" fmla="val 18750"/>
              <a:gd name="adj2" fmla="val -8333"/>
              <a:gd name="adj3" fmla="val 81888"/>
              <a:gd name="adj4" fmla="val -44076"/>
            </a:avLst>
          </a:prstGeom>
          <a:solidFill>
            <a:schemeClr val="accent6">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TextBox 13"/>
          <p:cNvSpPr txBox="1"/>
          <p:nvPr/>
        </p:nvSpPr>
        <p:spPr>
          <a:xfrm>
            <a:off x="7093610" y="1285326"/>
            <a:ext cx="1872208" cy="1200329"/>
          </a:xfrm>
          <a:prstGeom prst="rect">
            <a:avLst/>
          </a:prstGeom>
          <a:noFill/>
        </p:spPr>
        <p:txBody>
          <a:bodyPr wrap="square" rtlCol="0">
            <a:spAutoFit/>
          </a:bodyPr>
          <a:lstStyle/>
          <a:p>
            <a:r>
              <a:rPr lang="en-ZA" dirty="0"/>
              <a:t>A child is NEVER “not ready” for some level of disclosure</a:t>
            </a:r>
          </a:p>
        </p:txBody>
      </p:sp>
    </p:spTree>
    <p:extLst>
      <p:ext uri="{BB962C8B-B14F-4D97-AF65-F5344CB8AC3E}">
        <p14:creationId xmlns:p14="http://schemas.microsoft.com/office/powerpoint/2010/main" val="32021452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rot="5400000">
            <a:off x="2315518" y="576938"/>
            <a:ext cx="5044930" cy="6724656"/>
          </a:xfrm>
          <a:prstGeom prst="rect">
            <a:avLst/>
          </a:prstGeom>
        </p:spPr>
      </p:pic>
      <p:sp>
        <p:nvSpPr>
          <p:cNvPr id="2" name="Title 1"/>
          <p:cNvSpPr txBox="1">
            <a:spLocks/>
          </p:cNvSpPr>
          <p:nvPr/>
        </p:nvSpPr>
        <p:spPr>
          <a:xfrm>
            <a:off x="278284" y="43849"/>
            <a:ext cx="7390060" cy="648847"/>
          </a:xfrm>
          <a:prstGeom prst="rect">
            <a:avLst/>
          </a:prstGeom>
        </p:spPr>
        <p:txBody>
          <a:bodyPr anchor="ctr"/>
          <a:lstStyle>
            <a:lvl1pPr algn="ctr" defTabSz="914290" rtl="0" eaLnBrk="1" latinLnBrk="0" hangingPunct="1">
              <a:spcBef>
                <a:spcPct val="0"/>
              </a:spcBef>
              <a:buNone/>
              <a:defRPr sz="4400" kern="1200">
                <a:solidFill>
                  <a:schemeClr val="tx1"/>
                </a:solidFill>
                <a:latin typeface="+mj-lt"/>
                <a:ea typeface="+mj-ea"/>
                <a:cs typeface="+mj-cs"/>
              </a:defRPr>
            </a:lvl1pPr>
          </a:lstStyle>
          <a:p>
            <a:pPr algn="l"/>
            <a:r>
              <a:rPr lang="en-US" altLang="en-US" sz="2800" dirty="0">
                <a:solidFill>
                  <a:schemeClr val="bg1"/>
                </a:solidFill>
                <a:cs typeface="Arial" panose="020B0604020202020204" pitchFamily="34" charset="0"/>
              </a:rPr>
              <a:t>Chapter 4: Holistic Model for Disclosure</a:t>
            </a:r>
          </a:p>
        </p:txBody>
      </p:sp>
      <p:sp>
        <p:nvSpPr>
          <p:cNvPr id="3" name="Content Placeholder 2"/>
          <p:cNvSpPr txBox="1">
            <a:spLocks/>
          </p:cNvSpPr>
          <p:nvPr/>
        </p:nvSpPr>
        <p:spPr>
          <a:xfrm>
            <a:off x="298290" y="908720"/>
            <a:ext cx="6624736" cy="576064"/>
          </a:xfrm>
          <a:prstGeom prst="rect">
            <a:avLst/>
          </a:prstGeom>
        </p:spPr>
        <p:txBody>
          <a:bodyPr/>
          <a:lst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en-US" sz="2800" dirty="0"/>
              <a:t>The Hand-of-Safety</a:t>
            </a:r>
          </a:p>
          <a:p>
            <a:pPr marL="0" indent="0">
              <a:buNone/>
            </a:pPr>
            <a:endParaRPr lang="en-US" altLang="en-US" sz="2800"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6093296"/>
            <a:ext cx="1345264" cy="47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21692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8284" y="43849"/>
            <a:ext cx="7390060" cy="648847"/>
          </a:xfrm>
          <a:prstGeom prst="rect">
            <a:avLst/>
          </a:prstGeom>
        </p:spPr>
        <p:txBody>
          <a:bodyPr anchor="ctr"/>
          <a:lstStyle>
            <a:lvl1pPr algn="ctr" defTabSz="914290" rtl="0" eaLnBrk="1" latinLnBrk="0" hangingPunct="1">
              <a:spcBef>
                <a:spcPct val="0"/>
              </a:spcBef>
              <a:buNone/>
              <a:defRPr sz="4400" kern="1200">
                <a:solidFill>
                  <a:schemeClr val="tx1"/>
                </a:solidFill>
                <a:latin typeface="+mj-lt"/>
                <a:ea typeface="+mj-ea"/>
                <a:cs typeface="+mj-cs"/>
              </a:defRPr>
            </a:lvl1pPr>
          </a:lstStyle>
          <a:p>
            <a:pPr algn="l"/>
            <a:r>
              <a:rPr lang="en-US" altLang="en-US" sz="2800" dirty="0">
                <a:solidFill>
                  <a:schemeClr val="bg1"/>
                </a:solidFill>
                <a:cs typeface="Arial" panose="020B0604020202020204" pitchFamily="34" charset="0"/>
              </a:rPr>
              <a:t>Chapter 4: Holistic Model for Disclosure</a:t>
            </a:r>
          </a:p>
        </p:txBody>
      </p:sp>
      <p:sp>
        <p:nvSpPr>
          <p:cNvPr id="3" name="Content Placeholder 2"/>
          <p:cNvSpPr txBox="1">
            <a:spLocks/>
          </p:cNvSpPr>
          <p:nvPr/>
        </p:nvSpPr>
        <p:spPr>
          <a:xfrm>
            <a:off x="298290" y="908720"/>
            <a:ext cx="6624736" cy="576064"/>
          </a:xfrm>
          <a:prstGeom prst="rect">
            <a:avLst/>
          </a:prstGeom>
        </p:spPr>
        <p:txBody>
          <a:bodyPr/>
          <a:lst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en-US" sz="2800" dirty="0"/>
              <a:t>The Hand-of-Safety</a:t>
            </a:r>
          </a:p>
          <a:p>
            <a:pPr marL="0" indent="0">
              <a:buNone/>
            </a:pPr>
            <a:endParaRPr lang="en-US" altLang="en-US" sz="2800"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093296"/>
            <a:ext cx="1345264" cy="47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a:xfrm>
            <a:off x="468313" y="1700808"/>
            <a:ext cx="8280400" cy="4536480"/>
          </a:xfrm>
        </p:spPr>
        <p:txBody>
          <a:bodyPr/>
          <a:lstStyle/>
          <a:p>
            <a:pPr marL="457200" indent="-457200">
              <a:buFont typeface="+mj-lt"/>
              <a:buAutoNum type="arabicPeriod"/>
            </a:pPr>
            <a:r>
              <a:rPr lang="en-ZA" dirty="0">
                <a:latin typeface="+mn-lt"/>
              </a:rPr>
              <a:t>Break into smaller groups. Choose one person to role play the child, the caregiver and the healthcare provider</a:t>
            </a:r>
          </a:p>
          <a:p>
            <a:pPr marL="457200" indent="-457200">
              <a:buFont typeface="+mj-lt"/>
              <a:buAutoNum type="arabicPeriod"/>
            </a:pPr>
            <a:r>
              <a:rPr lang="en-ZA" dirty="0">
                <a:latin typeface="+mn-lt"/>
              </a:rPr>
              <a:t>The healthcare provider should help the child to create their own hand of safety</a:t>
            </a:r>
          </a:p>
          <a:p>
            <a:pPr marL="457200" indent="-457200">
              <a:buFont typeface="+mj-lt"/>
              <a:buAutoNum type="arabicPeriod"/>
            </a:pPr>
            <a:r>
              <a:rPr lang="en-ZA" dirty="0">
                <a:latin typeface="+mn-lt"/>
              </a:rPr>
              <a:t>Demonstrate how the caregiver is included in the process and that the tool is used as a negotiating tool to determine who the child can trust</a:t>
            </a:r>
          </a:p>
          <a:p>
            <a:endParaRPr lang="en-ZA" dirty="0">
              <a:latin typeface="+mn-lt"/>
            </a:endParaRPr>
          </a:p>
        </p:txBody>
      </p:sp>
      <p:grpSp>
        <p:nvGrpSpPr>
          <p:cNvPr id="8" name="Group 5"/>
          <p:cNvGrpSpPr>
            <a:grpSpLocks/>
          </p:cNvGrpSpPr>
          <p:nvPr/>
        </p:nvGrpSpPr>
        <p:grpSpPr bwMode="auto">
          <a:xfrm>
            <a:off x="5796136" y="4581127"/>
            <a:ext cx="2742704" cy="2004305"/>
            <a:chOff x="0" y="0"/>
            <a:chExt cx="2272" cy="1832"/>
          </a:xfrm>
        </p:grpSpPr>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l="5591" r="5283"/>
            <a:stretch>
              <a:fillRect/>
            </a:stretch>
          </p:blipFill>
          <p:spPr bwMode="auto">
            <a:xfrm>
              <a:off x="48" y="40"/>
              <a:ext cx="2167" cy="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 name="Pictur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72" cy="1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Tree>
    <p:extLst>
      <p:ext uri="{BB962C8B-B14F-4D97-AF65-F5344CB8AC3E}">
        <p14:creationId xmlns:p14="http://schemas.microsoft.com/office/powerpoint/2010/main" val="18372910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8284" y="43849"/>
            <a:ext cx="7390060" cy="648847"/>
          </a:xfrm>
          <a:prstGeom prst="rect">
            <a:avLst/>
          </a:prstGeom>
        </p:spPr>
        <p:txBody>
          <a:bodyPr anchor="ctr"/>
          <a:lstStyle>
            <a:lvl1pPr algn="ctr" defTabSz="914290" rtl="0" eaLnBrk="1" latinLnBrk="0" hangingPunct="1">
              <a:spcBef>
                <a:spcPct val="0"/>
              </a:spcBef>
              <a:buNone/>
              <a:defRPr sz="4400" kern="1200">
                <a:solidFill>
                  <a:schemeClr val="tx1"/>
                </a:solidFill>
                <a:latin typeface="+mj-lt"/>
                <a:ea typeface="+mj-ea"/>
                <a:cs typeface="+mj-cs"/>
              </a:defRPr>
            </a:lvl1pPr>
          </a:lstStyle>
          <a:p>
            <a:pPr algn="l"/>
            <a:r>
              <a:rPr lang="en-US" altLang="en-US" sz="2800" dirty="0">
                <a:solidFill>
                  <a:schemeClr val="bg1"/>
                </a:solidFill>
                <a:cs typeface="Arial" panose="020B0604020202020204" pitchFamily="34" charset="0"/>
              </a:rPr>
              <a:t>Chapter 4: Holistic Model for Disclosure</a:t>
            </a:r>
          </a:p>
        </p:txBody>
      </p:sp>
      <p:sp>
        <p:nvSpPr>
          <p:cNvPr id="3" name="Content Placeholder 2"/>
          <p:cNvSpPr txBox="1">
            <a:spLocks/>
          </p:cNvSpPr>
          <p:nvPr/>
        </p:nvSpPr>
        <p:spPr>
          <a:xfrm>
            <a:off x="298290" y="1052737"/>
            <a:ext cx="8234150" cy="864095"/>
          </a:xfrm>
          <a:prstGeom prst="rect">
            <a:avLst/>
          </a:prstGeom>
        </p:spPr>
        <p:txBody>
          <a:bodyPr/>
          <a:lst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en-US" sz="2300" dirty="0"/>
              <a:t>Step 3: </a:t>
            </a:r>
            <a:r>
              <a:rPr lang="en-ZA" sz="2300" dirty="0"/>
              <a:t>Disclosure sessions and developing health-promoting tasks</a:t>
            </a:r>
            <a:endParaRPr lang="en-US" altLang="en-US" sz="2300" dirty="0"/>
          </a:p>
          <a:p>
            <a:pPr marL="0" indent="0">
              <a:buNone/>
            </a:pPr>
            <a:endParaRPr lang="en-US" altLang="en-US" sz="2800"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093296"/>
            <a:ext cx="1345264" cy="47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p:cNvSpPr>
          <p:nvPr/>
        </p:nvSpPr>
        <p:spPr>
          <a:xfrm>
            <a:off x="467544" y="1772816"/>
            <a:ext cx="8018126" cy="4176464"/>
          </a:xfrm>
          <a:prstGeom prst="rect">
            <a:avLst/>
          </a:prstGeom>
          <a:ln>
            <a:noFill/>
          </a:ln>
        </p:spPr>
        <p:style>
          <a:lnRef idx="2">
            <a:schemeClr val="dk1"/>
          </a:lnRef>
          <a:fillRef idx="1">
            <a:schemeClr val="lt1"/>
          </a:fillRef>
          <a:effectRef idx="0">
            <a:schemeClr val="dk1"/>
          </a:effectRef>
          <a:fontRef idx="minor">
            <a:schemeClr val="dk1"/>
          </a:fontRef>
        </p:style>
        <p:txBody>
          <a:bodyPr/>
          <a:lst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ZA" sz="2000" dirty="0"/>
              <a:t>Ensure privacy and a C&amp;A-friendly environment</a:t>
            </a:r>
          </a:p>
          <a:p>
            <a:r>
              <a:rPr lang="en-ZA" sz="2000" dirty="0"/>
              <a:t>Keep child busy with an activity, engage the PCG to ensure that the plan is still the same</a:t>
            </a:r>
          </a:p>
          <a:p>
            <a:r>
              <a:rPr lang="en-ZA" sz="2000" dirty="0"/>
              <a:t>Engage with the C&amp;A appropriately</a:t>
            </a:r>
          </a:p>
          <a:p>
            <a:r>
              <a:rPr lang="en-ZA" sz="2000" dirty="0"/>
              <a:t>Once the C&amp;A is comfortable and relaxed, use the tools provided to discuss the health of the child, using age-appropriate terminologies.</a:t>
            </a:r>
          </a:p>
          <a:p>
            <a:r>
              <a:rPr lang="en-ZA" sz="2000" dirty="0"/>
              <a:t>Allow the child to ask questions and answer as truthfully as possible, using pictures and tools to ensure that the child understands</a:t>
            </a:r>
          </a:p>
          <a:p>
            <a:r>
              <a:rPr lang="en-ZA" sz="2000" dirty="0"/>
              <a:t>Allow the child to express emotions appropriately</a:t>
            </a:r>
          </a:p>
          <a:p>
            <a:pPr marL="0" indent="0">
              <a:buNone/>
            </a:pPr>
            <a:endParaRPr lang="en-ZA" sz="1800" dirty="0"/>
          </a:p>
          <a:p>
            <a:pPr marL="0" indent="0">
              <a:buNone/>
            </a:pPr>
            <a:endParaRPr lang="en-ZA" sz="2200" dirty="0"/>
          </a:p>
          <a:p>
            <a:endParaRPr lang="en-ZA" sz="2200" dirty="0"/>
          </a:p>
          <a:p>
            <a:pPr marL="0" lvl="0" indent="0">
              <a:buNone/>
            </a:pPr>
            <a:endParaRPr lang="en-US" sz="2400" dirty="0"/>
          </a:p>
        </p:txBody>
      </p:sp>
      <p:pic>
        <p:nvPicPr>
          <p:cNvPr id="4" name="Picture 3"/>
          <p:cNvPicPr>
            <a:picLocks noChangeAspect="1"/>
          </p:cNvPicPr>
          <p:nvPr/>
        </p:nvPicPr>
        <p:blipFill>
          <a:blip r:embed="rId3"/>
          <a:stretch>
            <a:fillRect/>
          </a:stretch>
        </p:blipFill>
        <p:spPr>
          <a:xfrm>
            <a:off x="6479562" y="4653136"/>
            <a:ext cx="2384540" cy="2016222"/>
          </a:xfrm>
          <a:prstGeom prst="ellipse">
            <a:avLst/>
          </a:prstGeom>
          <a:ln>
            <a:noFill/>
          </a:ln>
          <a:effectLst>
            <a:softEdge rad="112500"/>
          </a:effectLst>
        </p:spPr>
      </p:pic>
    </p:spTree>
    <p:extLst>
      <p:ext uri="{BB962C8B-B14F-4D97-AF65-F5344CB8AC3E}">
        <p14:creationId xmlns:p14="http://schemas.microsoft.com/office/powerpoint/2010/main" val="28688436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8284" y="43849"/>
            <a:ext cx="7390060" cy="648847"/>
          </a:xfrm>
          <a:prstGeom prst="rect">
            <a:avLst/>
          </a:prstGeom>
        </p:spPr>
        <p:txBody>
          <a:bodyPr anchor="ctr"/>
          <a:lstStyle>
            <a:lvl1pPr algn="ctr" defTabSz="914290" rtl="0" eaLnBrk="1" latinLnBrk="0" hangingPunct="1">
              <a:spcBef>
                <a:spcPct val="0"/>
              </a:spcBef>
              <a:buNone/>
              <a:defRPr sz="4400" kern="1200">
                <a:solidFill>
                  <a:schemeClr val="tx1"/>
                </a:solidFill>
                <a:latin typeface="+mj-lt"/>
                <a:ea typeface="+mj-ea"/>
                <a:cs typeface="+mj-cs"/>
              </a:defRPr>
            </a:lvl1pPr>
          </a:lstStyle>
          <a:p>
            <a:pPr algn="l"/>
            <a:r>
              <a:rPr lang="en-US" altLang="en-US" sz="2800" dirty="0">
                <a:solidFill>
                  <a:schemeClr val="bg1"/>
                </a:solidFill>
                <a:cs typeface="Arial" panose="020B0604020202020204" pitchFamily="34" charset="0"/>
              </a:rPr>
              <a:t>Chapter 4: Holistic Model for Disclosure</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093296"/>
            <a:ext cx="1345264" cy="47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6"/>
          <p:cNvSpPr>
            <a:spLocks noGrp="1"/>
          </p:cNvSpPr>
          <p:nvPr>
            <p:ph idx="1"/>
          </p:nvPr>
        </p:nvSpPr>
        <p:spPr>
          <a:xfrm>
            <a:off x="468313" y="1125538"/>
            <a:ext cx="8280400" cy="647278"/>
          </a:xfrm>
        </p:spPr>
        <p:txBody>
          <a:bodyPr/>
          <a:lstStyle/>
          <a:p>
            <a:pPr marL="0" indent="0">
              <a:buNone/>
            </a:pPr>
            <a:r>
              <a:rPr lang="en-ZA" dirty="0"/>
              <a:t>Age-appropriate Health-Promoting Tasks: Childhood</a:t>
            </a:r>
          </a:p>
        </p:txBody>
      </p:sp>
      <p:pic>
        <p:nvPicPr>
          <p:cNvPr id="8" name="Picture 7"/>
          <p:cNvPicPr>
            <a:picLocks noChangeAspect="1"/>
          </p:cNvPicPr>
          <p:nvPr/>
        </p:nvPicPr>
        <p:blipFill rotWithShape="1">
          <a:blip r:embed="rId3"/>
          <a:srcRect l="5823"/>
          <a:stretch/>
        </p:blipFill>
        <p:spPr>
          <a:xfrm>
            <a:off x="1907704" y="1772816"/>
            <a:ext cx="2329371" cy="4796956"/>
          </a:xfrm>
          <a:prstGeom prst="rect">
            <a:avLst/>
          </a:prstGeom>
          <a:effectLst>
            <a:softEdge rad="12700"/>
          </a:effectLst>
        </p:spPr>
      </p:pic>
      <p:pic>
        <p:nvPicPr>
          <p:cNvPr id="10" name="Picture 9"/>
          <p:cNvPicPr>
            <a:picLocks noChangeAspect="1"/>
          </p:cNvPicPr>
          <p:nvPr/>
        </p:nvPicPr>
        <p:blipFill rotWithShape="1">
          <a:blip r:embed="rId4"/>
          <a:srcRect r="1646"/>
          <a:stretch/>
        </p:blipFill>
        <p:spPr>
          <a:xfrm>
            <a:off x="4608513" y="2173806"/>
            <a:ext cx="3637971" cy="3955781"/>
          </a:xfrm>
          <a:prstGeom prst="rect">
            <a:avLst/>
          </a:prstGeom>
          <a:effectLst>
            <a:softEdge rad="31750"/>
          </a:effectLst>
        </p:spPr>
      </p:pic>
    </p:spTree>
    <p:extLst>
      <p:ext uri="{BB962C8B-B14F-4D97-AF65-F5344CB8AC3E}">
        <p14:creationId xmlns:p14="http://schemas.microsoft.com/office/powerpoint/2010/main" val="36287643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8284" y="43849"/>
            <a:ext cx="7390060" cy="648847"/>
          </a:xfrm>
          <a:prstGeom prst="rect">
            <a:avLst/>
          </a:prstGeom>
        </p:spPr>
        <p:txBody>
          <a:bodyPr anchor="ctr"/>
          <a:lstStyle>
            <a:lvl1pPr algn="ctr" defTabSz="914290" rtl="0" eaLnBrk="1" latinLnBrk="0" hangingPunct="1">
              <a:spcBef>
                <a:spcPct val="0"/>
              </a:spcBef>
              <a:buNone/>
              <a:defRPr sz="4400" kern="1200">
                <a:solidFill>
                  <a:schemeClr val="tx1"/>
                </a:solidFill>
                <a:latin typeface="+mj-lt"/>
                <a:ea typeface="+mj-ea"/>
                <a:cs typeface="+mj-cs"/>
              </a:defRPr>
            </a:lvl1pPr>
          </a:lstStyle>
          <a:p>
            <a:pPr algn="l"/>
            <a:r>
              <a:rPr lang="en-US" altLang="en-US" sz="2800" dirty="0">
                <a:solidFill>
                  <a:schemeClr val="bg1"/>
                </a:solidFill>
                <a:cs typeface="Arial" panose="020B0604020202020204" pitchFamily="34" charset="0"/>
              </a:rPr>
              <a:t>Chapter 4: Holistic Model for Disclosure</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093296"/>
            <a:ext cx="1345264" cy="47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6"/>
          <p:cNvSpPr>
            <a:spLocks noGrp="1"/>
          </p:cNvSpPr>
          <p:nvPr>
            <p:ph idx="1"/>
          </p:nvPr>
        </p:nvSpPr>
        <p:spPr>
          <a:xfrm>
            <a:off x="468313" y="1125538"/>
            <a:ext cx="8280400" cy="647278"/>
          </a:xfrm>
        </p:spPr>
        <p:txBody>
          <a:bodyPr/>
          <a:lstStyle/>
          <a:p>
            <a:pPr marL="0" indent="0">
              <a:buNone/>
            </a:pPr>
            <a:r>
              <a:rPr lang="en-ZA" dirty="0"/>
              <a:t>Age-appropriate Health-Promoting Tasks: Adolescence</a:t>
            </a:r>
          </a:p>
        </p:txBody>
      </p:sp>
      <p:pic>
        <p:nvPicPr>
          <p:cNvPr id="3" name="Picture 2"/>
          <p:cNvPicPr>
            <a:picLocks noChangeAspect="1"/>
          </p:cNvPicPr>
          <p:nvPr/>
        </p:nvPicPr>
        <p:blipFill rotWithShape="1">
          <a:blip r:embed="rId3"/>
          <a:srcRect r="3278" b="2428"/>
          <a:stretch/>
        </p:blipFill>
        <p:spPr>
          <a:xfrm>
            <a:off x="3143733" y="1772816"/>
            <a:ext cx="2795856" cy="4680520"/>
          </a:xfrm>
          <a:prstGeom prst="rect">
            <a:avLst/>
          </a:prstGeom>
          <a:effectLst>
            <a:softEdge rad="127000"/>
          </a:effectLst>
        </p:spPr>
      </p:pic>
      <p:sp>
        <p:nvSpPr>
          <p:cNvPr id="4" name="Rounded Rectangle 3"/>
          <p:cNvSpPr/>
          <p:nvPr/>
        </p:nvSpPr>
        <p:spPr>
          <a:xfrm>
            <a:off x="3143733" y="1772816"/>
            <a:ext cx="2795856" cy="4680520"/>
          </a:xfrm>
          <a:prstGeom prst="roundRect">
            <a:avLst/>
          </a:prstGeom>
          <a:noFill/>
          <a:ln>
            <a:solidFill>
              <a:schemeClr val="accent1">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5903263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8284" y="43849"/>
            <a:ext cx="7390060" cy="648847"/>
          </a:xfrm>
          <a:prstGeom prst="rect">
            <a:avLst/>
          </a:prstGeom>
        </p:spPr>
        <p:txBody>
          <a:bodyPr anchor="ctr"/>
          <a:lstStyle>
            <a:lvl1pPr algn="ctr" defTabSz="914290" rtl="0" eaLnBrk="1" latinLnBrk="0" hangingPunct="1">
              <a:spcBef>
                <a:spcPct val="0"/>
              </a:spcBef>
              <a:buNone/>
              <a:defRPr sz="4400" kern="1200">
                <a:solidFill>
                  <a:schemeClr val="tx1"/>
                </a:solidFill>
                <a:latin typeface="+mj-lt"/>
                <a:ea typeface="+mj-ea"/>
                <a:cs typeface="+mj-cs"/>
              </a:defRPr>
            </a:lvl1pPr>
          </a:lstStyle>
          <a:p>
            <a:pPr algn="l"/>
            <a:r>
              <a:rPr lang="en-US" altLang="en-US" sz="2800" dirty="0">
                <a:solidFill>
                  <a:schemeClr val="bg1"/>
                </a:solidFill>
                <a:cs typeface="Arial" panose="020B0604020202020204" pitchFamily="34" charset="0"/>
              </a:rPr>
              <a:t>Chapter 4: Holistic Model for Disclosure</a:t>
            </a:r>
          </a:p>
        </p:txBody>
      </p:sp>
      <p:sp>
        <p:nvSpPr>
          <p:cNvPr id="3" name="Content Placeholder 2"/>
          <p:cNvSpPr txBox="1">
            <a:spLocks/>
          </p:cNvSpPr>
          <p:nvPr/>
        </p:nvSpPr>
        <p:spPr>
          <a:xfrm>
            <a:off x="298290" y="1052737"/>
            <a:ext cx="8234150" cy="864095"/>
          </a:xfrm>
          <a:prstGeom prst="rect">
            <a:avLst/>
          </a:prstGeom>
        </p:spPr>
        <p:txBody>
          <a:bodyPr/>
          <a:lst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en-US" sz="2300" dirty="0"/>
              <a:t>Step 4: </a:t>
            </a:r>
            <a:r>
              <a:rPr lang="en-ZA" sz="2300" dirty="0"/>
              <a:t>Follow up and support</a:t>
            </a:r>
            <a:endParaRPr lang="en-US" altLang="en-US" sz="2300" dirty="0"/>
          </a:p>
          <a:p>
            <a:pPr marL="0" indent="0">
              <a:buNone/>
            </a:pPr>
            <a:endParaRPr lang="en-US" altLang="en-US" sz="2800"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093296"/>
            <a:ext cx="1345264" cy="47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p:cNvSpPr>
          <p:nvPr/>
        </p:nvSpPr>
        <p:spPr>
          <a:xfrm>
            <a:off x="467544" y="1772816"/>
            <a:ext cx="8018126" cy="4176464"/>
          </a:xfrm>
          <a:prstGeom prst="rect">
            <a:avLst/>
          </a:prstGeom>
        </p:spPr>
        <p:style>
          <a:lnRef idx="1">
            <a:schemeClr val="accent3"/>
          </a:lnRef>
          <a:fillRef idx="2">
            <a:schemeClr val="accent3"/>
          </a:fillRef>
          <a:effectRef idx="1">
            <a:schemeClr val="accent3"/>
          </a:effectRef>
          <a:fontRef idx="minor">
            <a:schemeClr val="dk1"/>
          </a:fontRef>
        </p:style>
        <p:txBody>
          <a:bodyPr/>
          <a:lst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ZA" sz="2400" dirty="0"/>
              <a:t>Schedule regular follow-up sessions to build the relationship and allow more time</a:t>
            </a:r>
          </a:p>
          <a:p>
            <a:pPr lvl="0"/>
            <a:r>
              <a:rPr lang="en-ZA" sz="2400" dirty="0"/>
              <a:t>Always document sessions</a:t>
            </a:r>
          </a:p>
          <a:p>
            <a:pPr lvl="0"/>
            <a:r>
              <a:rPr lang="en-ZA" sz="2400" dirty="0"/>
              <a:t>Ensure that the C&amp;A is enrolled and remains in a support group where possible</a:t>
            </a:r>
          </a:p>
          <a:p>
            <a:pPr lvl="0"/>
            <a:r>
              <a:rPr lang="en-ZA" sz="2400" dirty="0"/>
              <a:t>Where issues arise, discuss these with the multidisciplinary team</a:t>
            </a:r>
          </a:p>
          <a:p>
            <a:pPr lvl="0"/>
            <a:endParaRPr lang="en-ZA" sz="1800" dirty="0"/>
          </a:p>
          <a:p>
            <a:pPr marL="0" indent="0">
              <a:buNone/>
            </a:pPr>
            <a:endParaRPr lang="en-ZA" sz="2200" dirty="0"/>
          </a:p>
          <a:p>
            <a:endParaRPr lang="en-ZA" sz="2200" dirty="0"/>
          </a:p>
          <a:p>
            <a:pPr marL="0" lvl="0" indent="0">
              <a:buNone/>
            </a:pPr>
            <a:endParaRPr lang="en-US" sz="2400" dirty="0"/>
          </a:p>
        </p:txBody>
      </p:sp>
    </p:spTree>
    <p:extLst>
      <p:ext uri="{BB962C8B-B14F-4D97-AF65-F5344CB8AC3E}">
        <p14:creationId xmlns:p14="http://schemas.microsoft.com/office/powerpoint/2010/main" val="20399706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8284" y="43849"/>
            <a:ext cx="7390060" cy="648847"/>
          </a:xfrm>
          <a:prstGeom prst="rect">
            <a:avLst/>
          </a:prstGeom>
        </p:spPr>
        <p:txBody>
          <a:bodyPr anchor="ctr"/>
          <a:lstStyle>
            <a:lvl1pPr algn="ctr" defTabSz="914290" rtl="0" eaLnBrk="1" latinLnBrk="0" hangingPunct="1">
              <a:spcBef>
                <a:spcPct val="0"/>
              </a:spcBef>
              <a:buNone/>
              <a:defRPr sz="4400" kern="1200">
                <a:solidFill>
                  <a:schemeClr val="tx1"/>
                </a:solidFill>
                <a:latin typeface="+mj-lt"/>
                <a:ea typeface="+mj-ea"/>
                <a:cs typeface="+mj-cs"/>
              </a:defRPr>
            </a:lvl1pPr>
          </a:lstStyle>
          <a:p>
            <a:pPr algn="l"/>
            <a:r>
              <a:rPr lang="en-US" altLang="en-US" sz="2400" dirty="0">
                <a:solidFill>
                  <a:schemeClr val="bg1"/>
                </a:solidFill>
                <a:cs typeface="Arial" panose="020B0604020202020204" pitchFamily="34" charset="0"/>
              </a:rPr>
              <a:t>Chapter 5: Disclosure in the context of a child</a:t>
            </a:r>
          </a:p>
        </p:txBody>
      </p:sp>
      <p:sp>
        <p:nvSpPr>
          <p:cNvPr id="16" name="Content Placeholder 15"/>
          <p:cNvSpPr>
            <a:spLocks noGrp="1"/>
          </p:cNvSpPr>
          <p:nvPr>
            <p:ph idx="1"/>
          </p:nvPr>
        </p:nvSpPr>
        <p:spPr>
          <a:xfrm>
            <a:off x="468313" y="909514"/>
            <a:ext cx="8280400" cy="863302"/>
          </a:xfrm>
        </p:spPr>
        <p:txBody>
          <a:bodyPr/>
          <a:lstStyle/>
          <a:p>
            <a:pPr marL="0" indent="0">
              <a:buNone/>
            </a:pPr>
            <a:r>
              <a:rPr lang="en-ZA" dirty="0"/>
              <a:t>Core Counselling Skills in Children</a:t>
            </a:r>
          </a:p>
        </p:txBody>
      </p:sp>
      <p:graphicFrame>
        <p:nvGraphicFramePr>
          <p:cNvPr id="18" name="Table 17"/>
          <p:cNvGraphicFramePr>
            <a:graphicFrameLocks noGrp="1"/>
          </p:cNvGraphicFramePr>
          <p:nvPr>
            <p:extLst>
              <p:ext uri="{D42A27DB-BD31-4B8C-83A1-F6EECF244321}">
                <p14:modId xmlns:p14="http://schemas.microsoft.com/office/powerpoint/2010/main" val="778813972"/>
              </p:ext>
            </p:extLst>
          </p:nvPr>
        </p:nvGraphicFramePr>
        <p:xfrm>
          <a:off x="458641" y="1555080"/>
          <a:ext cx="8290072" cy="4394200"/>
        </p:xfrm>
        <a:graphic>
          <a:graphicData uri="http://schemas.openxmlformats.org/drawingml/2006/table">
            <a:tbl>
              <a:tblPr firstRow="1" bandRow="1">
                <a:tableStyleId>{5C22544A-7EE6-4342-B048-85BDC9FD1C3A}</a:tableStyleId>
              </a:tblPr>
              <a:tblGrid>
                <a:gridCol w="1665087">
                  <a:extLst>
                    <a:ext uri="{9D8B030D-6E8A-4147-A177-3AD203B41FA5}">
                      <a16:colId xmlns:a16="http://schemas.microsoft.com/office/drawing/2014/main" val="240806366"/>
                    </a:ext>
                  </a:extLst>
                </a:gridCol>
                <a:gridCol w="6624985">
                  <a:extLst>
                    <a:ext uri="{9D8B030D-6E8A-4147-A177-3AD203B41FA5}">
                      <a16:colId xmlns:a16="http://schemas.microsoft.com/office/drawing/2014/main" val="2113000055"/>
                    </a:ext>
                  </a:extLst>
                </a:gridCol>
              </a:tblGrid>
              <a:tr h="370840">
                <a:tc>
                  <a:txBody>
                    <a:bodyPr/>
                    <a:lstStyle/>
                    <a:p>
                      <a:pPr marL="0" marR="0" indent="0" algn="l" defTabSz="914290" rtl="0" eaLnBrk="1" fontAlgn="auto" latinLnBrk="0" hangingPunct="1">
                        <a:lnSpc>
                          <a:spcPct val="100000"/>
                        </a:lnSpc>
                        <a:spcBef>
                          <a:spcPts val="0"/>
                        </a:spcBef>
                        <a:spcAft>
                          <a:spcPts val="0"/>
                        </a:spcAft>
                        <a:buClrTx/>
                        <a:buSzTx/>
                        <a:buFontTx/>
                        <a:buNone/>
                        <a:tabLst/>
                        <a:defRPr/>
                      </a:pPr>
                      <a:r>
                        <a:rPr lang="en-ZA" sz="1800" spc="10" dirty="0">
                          <a:effectLst/>
                        </a:rPr>
                        <a:t>Core</a:t>
                      </a:r>
                      <a:r>
                        <a:rPr lang="en-ZA" sz="1800" spc="20" dirty="0">
                          <a:effectLst/>
                        </a:rPr>
                        <a:t> </a:t>
                      </a:r>
                      <a:r>
                        <a:rPr lang="en-ZA" sz="1800" spc="15" dirty="0">
                          <a:effectLst/>
                        </a:rPr>
                        <a:t>skill</a:t>
                      </a:r>
                      <a:endParaRPr lang="en-ZA" dirty="0"/>
                    </a:p>
                  </a:txBody>
                  <a:tcPr/>
                </a:tc>
                <a:tc>
                  <a:txBody>
                    <a:bodyPr/>
                    <a:lstStyle/>
                    <a:p>
                      <a:pPr marL="0" marR="0" indent="0" algn="l" defTabSz="914290" rtl="0" eaLnBrk="1" fontAlgn="auto" latinLnBrk="0" hangingPunct="1">
                        <a:lnSpc>
                          <a:spcPct val="100000"/>
                        </a:lnSpc>
                        <a:spcBef>
                          <a:spcPts val="0"/>
                        </a:spcBef>
                        <a:spcAft>
                          <a:spcPts val="0"/>
                        </a:spcAft>
                        <a:buClrTx/>
                        <a:buSzTx/>
                        <a:buFontTx/>
                        <a:buNone/>
                        <a:tabLst/>
                        <a:defRPr/>
                      </a:pPr>
                      <a:r>
                        <a:rPr lang="en-ZA" sz="1800" spc="20" dirty="0">
                          <a:effectLst/>
                        </a:rPr>
                        <a:t>De</a:t>
                      </a:r>
                      <a:r>
                        <a:rPr lang="en-ZA" sz="1800" spc="10" dirty="0">
                          <a:effectLst/>
                        </a:rPr>
                        <a:t>finition</a:t>
                      </a:r>
                      <a:endParaRPr lang="en-ZA" dirty="0"/>
                    </a:p>
                  </a:txBody>
                  <a:tcPr/>
                </a:tc>
                <a:extLst>
                  <a:ext uri="{0D108BD9-81ED-4DB2-BD59-A6C34878D82A}">
                    <a16:rowId xmlns:a16="http://schemas.microsoft.com/office/drawing/2014/main" val="183011130"/>
                  </a:ext>
                </a:extLst>
              </a:tr>
              <a:tr h="370840">
                <a:tc>
                  <a:txBody>
                    <a:bodyPr/>
                    <a:lstStyle/>
                    <a:p>
                      <a:pPr marL="0" marR="0" indent="0" algn="l" defTabSz="914290" rtl="0" eaLnBrk="1" fontAlgn="auto" latinLnBrk="0" hangingPunct="1">
                        <a:lnSpc>
                          <a:spcPct val="100000"/>
                        </a:lnSpc>
                        <a:spcBef>
                          <a:spcPts val="0"/>
                        </a:spcBef>
                        <a:spcAft>
                          <a:spcPts val="0"/>
                        </a:spcAft>
                        <a:buClrTx/>
                        <a:buSzTx/>
                        <a:buFontTx/>
                        <a:buNone/>
                        <a:tabLst/>
                        <a:defRPr/>
                      </a:pPr>
                      <a:r>
                        <a:rPr lang="en-ZA" sz="1800" spc="20" dirty="0">
                          <a:effectLst/>
                        </a:rPr>
                        <a:t>Pla</a:t>
                      </a:r>
                      <a:r>
                        <a:rPr lang="en-ZA" sz="1800" dirty="0">
                          <a:effectLst/>
                        </a:rPr>
                        <a:t>y</a:t>
                      </a:r>
                      <a:r>
                        <a:rPr lang="en-ZA" sz="1800" spc="15" dirty="0">
                          <a:effectLst/>
                        </a:rPr>
                        <a:t> an</a:t>
                      </a:r>
                      <a:r>
                        <a:rPr lang="en-ZA" sz="1800" dirty="0">
                          <a:effectLst/>
                        </a:rPr>
                        <a:t>d</a:t>
                      </a:r>
                      <a:r>
                        <a:rPr lang="en-ZA" sz="1800" spc="25" dirty="0">
                          <a:effectLst/>
                        </a:rPr>
                        <a:t> </a:t>
                      </a:r>
                      <a:r>
                        <a:rPr lang="en-ZA" sz="1800" spc="20" dirty="0">
                          <a:effectLst/>
                        </a:rPr>
                        <a:t>fun</a:t>
                      </a:r>
                      <a:endParaRPr lang="en-ZA" sz="800" dirty="0">
                        <a:effectLst/>
                      </a:endParaRPr>
                    </a:p>
                  </a:txBody>
                  <a:tcPr anchor="ctr"/>
                </a:tc>
                <a:tc>
                  <a:txBody>
                    <a:bodyPr/>
                    <a:lstStyle/>
                    <a:p>
                      <a:pPr marL="0" algn="l">
                        <a:spcBef>
                          <a:spcPts val="0"/>
                        </a:spcBef>
                        <a:spcAft>
                          <a:spcPts val="0"/>
                        </a:spcAft>
                      </a:pPr>
                      <a:r>
                        <a:rPr lang="en-ZA" sz="1300" spc="10" dirty="0">
                          <a:effectLst/>
                        </a:rPr>
                        <a:t>Children</a:t>
                      </a:r>
                      <a:r>
                        <a:rPr lang="en-ZA" sz="1300" spc="30" dirty="0">
                          <a:effectLst/>
                        </a:rPr>
                        <a:t> </a:t>
                      </a:r>
                      <a:r>
                        <a:rPr lang="en-ZA" sz="1300" spc="10" dirty="0">
                          <a:effectLst/>
                        </a:rPr>
                        <a:t>talk</a:t>
                      </a:r>
                      <a:r>
                        <a:rPr lang="en-ZA" sz="1300" spc="30" dirty="0">
                          <a:effectLst/>
                        </a:rPr>
                        <a:t> </a:t>
                      </a:r>
                      <a:r>
                        <a:rPr lang="en-ZA" sz="1300" spc="10" dirty="0">
                          <a:effectLst/>
                        </a:rPr>
                        <a:t>using</a:t>
                      </a:r>
                      <a:r>
                        <a:rPr lang="en-ZA" sz="1300" spc="30" dirty="0">
                          <a:effectLst/>
                        </a:rPr>
                        <a:t> </a:t>
                      </a:r>
                      <a:r>
                        <a:rPr lang="en-ZA" sz="1300" spc="10" dirty="0">
                          <a:effectLst/>
                        </a:rPr>
                        <a:t>the</a:t>
                      </a:r>
                      <a:r>
                        <a:rPr lang="en-ZA" sz="1300" spc="30" dirty="0">
                          <a:effectLst/>
                        </a:rPr>
                        <a:t> </a:t>
                      </a:r>
                      <a:r>
                        <a:rPr lang="en-ZA" sz="1300" spc="10" dirty="0">
                          <a:effectLst/>
                        </a:rPr>
                        <a:t>language</a:t>
                      </a:r>
                      <a:r>
                        <a:rPr lang="en-ZA" sz="1300" spc="30" dirty="0">
                          <a:effectLst/>
                        </a:rPr>
                        <a:t> </a:t>
                      </a:r>
                      <a:r>
                        <a:rPr lang="en-ZA" sz="1300" spc="5" dirty="0">
                          <a:effectLst/>
                        </a:rPr>
                        <a:t>of</a:t>
                      </a:r>
                      <a:r>
                        <a:rPr lang="en-ZA" sz="1300" spc="30" dirty="0">
                          <a:effectLst/>
                        </a:rPr>
                        <a:t> </a:t>
                      </a:r>
                      <a:r>
                        <a:rPr lang="en-ZA" sz="1300" spc="10" dirty="0">
                          <a:effectLst/>
                        </a:rPr>
                        <a:t>PLAY,</a:t>
                      </a:r>
                      <a:r>
                        <a:rPr lang="en-ZA" sz="1300" spc="30" dirty="0">
                          <a:effectLst/>
                        </a:rPr>
                        <a:t> </a:t>
                      </a:r>
                      <a:r>
                        <a:rPr lang="en-ZA" sz="1300" spc="10" dirty="0">
                          <a:effectLst/>
                        </a:rPr>
                        <a:t>rather</a:t>
                      </a:r>
                      <a:r>
                        <a:rPr lang="en-ZA" sz="1300" spc="30" dirty="0">
                          <a:effectLst/>
                        </a:rPr>
                        <a:t> </a:t>
                      </a:r>
                      <a:r>
                        <a:rPr lang="en-ZA" sz="1300" spc="10" dirty="0">
                          <a:effectLst/>
                        </a:rPr>
                        <a:t>than</a:t>
                      </a:r>
                      <a:r>
                        <a:rPr lang="en-ZA" sz="1300" spc="30" dirty="0">
                          <a:effectLst/>
                        </a:rPr>
                        <a:t> </a:t>
                      </a:r>
                      <a:r>
                        <a:rPr lang="en-ZA" sz="1300" spc="10" dirty="0">
                          <a:effectLst/>
                        </a:rPr>
                        <a:t>the</a:t>
                      </a:r>
                      <a:r>
                        <a:rPr lang="en-ZA" sz="1300" spc="30" baseline="0" dirty="0">
                          <a:effectLst/>
                        </a:rPr>
                        <a:t> </a:t>
                      </a:r>
                      <a:r>
                        <a:rPr lang="en-ZA" sz="1300" spc="10" dirty="0">
                          <a:effectLst/>
                        </a:rPr>
                        <a:t>language</a:t>
                      </a:r>
                      <a:r>
                        <a:rPr lang="en-ZA" sz="1300" spc="30" dirty="0">
                          <a:effectLst/>
                        </a:rPr>
                        <a:t> </a:t>
                      </a:r>
                      <a:r>
                        <a:rPr lang="en-ZA" sz="1300" spc="5" dirty="0">
                          <a:effectLst/>
                        </a:rPr>
                        <a:t>of</a:t>
                      </a:r>
                      <a:r>
                        <a:rPr lang="en-ZA" sz="1300" spc="30" dirty="0">
                          <a:effectLst/>
                        </a:rPr>
                        <a:t> </a:t>
                      </a:r>
                      <a:r>
                        <a:rPr lang="en-ZA" sz="1300" spc="15" dirty="0">
                          <a:effectLst/>
                        </a:rPr>
                        <a:t>words.</a:t>
                      </a:r>
                      <a:endParaRPr lang="en-ZA" sz="1300" dirty="0">
                        <a:effectLst/>
                      </a:endParaRPr>
                    </a:p>
                    <a:p>
                      <a:pPr marL="0" algn="l">
                        <a:spcBef>
                          <a:spcPts val="0"/>
                        </a:spcBef>
                        <a:spcAft>
                          <a:spcPts val="0"/>
                        </a:spcAft>
                      </a:pPr>
                      <a:r>
                        <a:rPr lang="en-ZA" sz="1300" spc="10" dirty="0">
                          <a:effectLst/>
                        </a:rPr>
                        <a:t>Using</a:t>
                      </a:r>
                      <a:r>
                        <a:rPr lang="en-ZA" sz="1300" spc="120" dirty="0">
                          <a:effectLst/>
                        </a:rPr>
                        <a:t> </a:t>
                      </a:r>
                      <a:r>
                        <a:rPr lang="en-ZA" sz="1300" spc="10" dirty="0">
                          <a:effectLst/>
                        </a:rPr>
                        <a:t>play,</a:t>
                      </a:r>
                      <a:r>
                        <a:rPr lang="en-ZA" sz="1300" spc="115" dirty="0">
                          <a:effectLst/>
                        </a:rPr>
                        <a:t> </a:t>
                      </a:r>
                      <a:r>
                        <a:rPr lang="en-ZA" sz="1300" spc="10" dirty="0">
                          <a:effectLst/>
                        </a:rPr>
                        <a:t>and</a:t>
                      </a:r>
                      <a:r>
                        <a:rPr lang="en-ZA" sz="1300" spc="120" dirty="0">
                          <a:effectLst/>
                        </a:rPr>
                        <a:t> </a:t>
                      </a:r>
                      <a:r>
                        <a:rPr lang="en-ZA" sz="1300" spc="10" dirty="0">
                          <a:effectLst/>
                        </a:rPr>
                        <a:t>ensuring</a:t>
                      </a:r>
                      <a:r>
                        <a:rPr lang="en-ZA" sz="1300" spc="120" dirty="0">
                          <a:effectLst/>
                        </a:rPr>
                        <a:t> </a:t>
                      </a:r>
                      <a:r>
                        <a:rPr lang="en-ZA" sz="1300" spc="10" dirty="0">
                          <a:effectLst/>
                        </a:rPr>
                        <a:t>that</a:t>
                      </a:r>
                      <a:r>
                        <a:rPr lang="en-ZA" sz="1300" spc="115" dirty="0">
                          <a:effectLst/>
                        </a:rPr>
                        <a:t> </a:t>
                      </a:r>
                      <a:r>
                        <a:rPr lang="en-ZA" sz="1300" spc="10" dirty="0">
                          <a:effectLst/>
                        </a:rPr>
                        <a:t>the</a:t>
                      </a:r>
                      <a:r>
                        <a:rPr lang="en-ZA" sz="1300" spc="115" dirty="0">
                          <a:effectLst/>
                        </a:rPr>
                        <a:t> </a:t>
                      </a:r>
                      <a:r>
                        <a:rPr lang="en-ZA" sz="1300" spc="10" dirty="0">
                          <a:effectLst/>
                        </a:rPr>
                        <a:t>child</a:t>
                      </a:r>
                      <a:r>
                        <a:rPr lang="en-ZA" sz="1300" spc="115" dirty="0">
                          <a:effectLst/>
                        </a:rPr>
                        <a:t> </a:t>
                      </a:r>
                      <a:r>
                        <a:rPr lang="en-ZA" sz="1300" spc="10" dirty="0">
                          <a:effectLst/>
                        </a:rPr>
                        <a:t>has</a:t>
                      </a:r>
                      <a:r>
                        <a:rPr lang="en-ZA" sz="1300" spc="120" dirty="0">
                          <a:effectLst/>
                        </a:rPr>
                        <a:t> </a:t>
                      </a:r>
                      <a:r>
                        <a:rPr lang="en-ZA" sz="1300" spc="10" dirty="0">
                          <a:effectLst/>
                        </a:rPr>
                        <a:t>fun,</a:t>
                      </a:r>
                      <a:r>
                        <a:rPr lang="en-ZA" sz="1300" spc="115" dirty="0">
                          <a:effectLst/>
                        </a:rPr>
                        <a:t> </a:t>
                      </a:r>
                      <a:r>
                        <a:rPr lang="en-ZA" sz="1300" spc="5" dirty="0">
                          <a:effectLst/>
                        </a:rPr>
                        <a:t>as</a:t>
                      </a:r>
                      <a:r>
                        <a:rPr lang="en-ZA" sz="1300" spc="120" dirty="0">
                          <a:effectLst/>
                        </a:rPr>
                        <a:t> </a:t>
                      </a:r>
                      <a:r>
                        <a:rPr lang="en-ZA" sz="1300" dirty="0">
                          <a:effectLst/>
                        </a:rPr>
                        <a:t>a</a:t>
                      </a:r>
                      <a:r>
                        <a:rPr lang="en-ZA" sz="1300" spc="115" dirty="0">
                          <a:effectLst/>
                        </a:rPr>
                        <a:t> </a:t>
                      </a:r>
                      <a:r>
                        <a:rPr lang="en-ZA" sz="1300" spc="10" dirty="0">
                          <a:effectLst/>
                        </a:rPr>
                        <a:t>method</a:t>
                      </a:r>
                      <a:r>
                        <a:rPr lang="en-ZA" sz="1300" spc="115" dirty="0">
                          <a:effectLst/>
                        </a:rPr>
                        <a:t> </a:t>
                      </a:r>
                      <a:r>
                        <a:rPr lang="en-ZA" sz="1300" spc="5" dirty="0">
                          <a:effectLst/>
                        </a:rPr>
                        <a:t>of</a:t>
                      </a:r>
                      <a:r>
                        <a:rPr lang="en-ZA" sz="1300" spc="120" dirty="0">
                          <a:effectLst/>
                        </a:rPr>
                        <a:t> </a:t>
                      </a:r>
                      <a:r>
                        <a:rPr lang="en-ZA" sz="1300" spc="15" dirty="0">
                          <a:effectLst/>
                        </a:rPr>
                        <a:t>counselling</a:t>
                      </a:r>
                      <a:r>
                        <a:rPr lang="en-ZA" sz="1300" spc="190" dirty="0">
                          <a:effectLst/>
                        </a:rPr>
                        <a:t> </a:t>
                      </a:r>
                      <a:r>
                        <a:rPr lang="en-ZA" sz="1300" spc="10" dirty="0">
                          <a:effectLst/>
                        </a:rPr>
                        <a:t>the</a:t>
                      </a:r>
                      <a:r>
                        <a:rPr lang="en-ZA" sz="1300" spc="80" dirty="0">
                          <a:effectLst/>
                        </a:rPr>
                        <a:t> </a:t>
                      </a:r>
                      <a:r>
                        <a:rPr lang="en-ZA" sz="1300" spc="10" dirty="0">
                          <a:effectLst/>
                        </a:rPr>
                        <a:t>child</a:t>
                      </a:r>
                      <a:r>
                        <a:rPr lang="en-ZA" sz="1300" spc="80" dirty="0">
                          <a:effectLst/>
                        </a:rPr>
                        <a:t> </a:t>
                      </a:r>
                      <a:r>
                        <a:rPr lang="en-ZA" sz="1300" spc="10" dirty="0">
                          <a:effectLst/>
                        </a:rPr>
                        <a:t>are</a:t>
                      </a:r>
                      <a:r>
                        <a:rPr lang="en-ZA" sz="1300" spc="80" dirty="0">
                          <a:effectLst/>
                        </a:rPr>
                        <a:t> </a:t>
                      </a:r>
                      <a:r>
                        <a:rPr lang="en-ZA" sz="1300" spc="10" dirty="0">
                          <a:effectLst/>
                        </a:rPr>
                        <a:t>KEY.</a:t>
                      </a:r>
                      <a:r>
                        <a:rPr lang="en-ZA" sz="1300" spc="80" dirty="0">
                          <a:effectLst/>
                        </a:rPr>
                        <a:t> </a:t>
                      </a:r>
                      <a:r>
                        <a:rPr lang="en-ZA" sz="1300" spc="10" dirty="0">
                          <a:effectLst/>
                        </a:rPr>
                        <a:t>Laugh</a:t>
                      </a:r>
                      <a:r>
                        <a:rPr lang="en-ZA" sz="1300" spc="80" dirty="0">
                          <a:effectLst/>
                        </a:rPr>
                        <a:t> </a:t>
                      </a:r>
                      <a:r>
                        <a:rPr lang="en-ZA" sz="1300" spc="10" dirty="0">
                          <a:effectLst/>
                        </a:rPr>
                        <a:t>with</a:t>
                      </a:r>
                      <a:r>
                        <a:rPr lang="en-ZA" sz="1300" spc="80" dirty="0">
                          <a:effectLst/>
                        </a:rPr>
                        <a:t> </a:t>
                      </a:r>
                      <a:r>
                        <a:rPr lang="en-ZA" sz="1300" spc="10" dirty="0">
                          <a:effectLst/>
                        </a:rPr>
                        <a:t>the</a:t>
                      </a:r>
                      <a:r>
                        <a:rPr lang="en-ZA" sz="1300" spc="80" dirty="0">
                          <a:effectLst/>
                        </a:rPr>
                        <a:t> </a:t>
                      </a:r>
                      <a:r>
                        <a:rPr lang="en-ZA" sz="1300" spc="10" dirty="0">
                          <a:effectLst/>
                        </a:rPr>
                        <a:t>child.</a:t>
                      </a:r>
                      <a:r>
                        <a:rPr lang="en-ZA" sz="1300" spc="80" dirty="0">
                          <a:effectLst/>
                        </a:rPr>
                        <a:t> </a:t>
                      </a:r>
                      <a:r>
                        <a:rPr lang="en-ZA" sz="1300" spc="10" dirty="0">
                          <a:effectLst/>
                        </a:rPr>
                        <a:t>Make</a:t>
                      </a:r>
                      <a:r>
                        <a:rPr lang="en-ZA" sz="1300" spc="80" dirty="0">
                          <a:effectLst/>
                        </a:rPr>
                        <a:t> </a:t>
                      </a:r>
                      <a:r>
                        <a:rPr lang="en-ZA" sz="1300" spc="10" dirty="0">
                          <a:effectLst/>
                        </a:rPr>
                        <a:t>appropriate</a:t>
                      </a:r>
                      <a:r>
                        <a:rPr lang="en-ZA" sz="1300" spc="80" dirty="0">
                          <a:effectLst/>
                        </a:rPr>
                        <a:t> </a:t>
                      </a:r>
                      <a:r>
                        <a:rPr lang="en-ZA" sz="1300" spc="10" dirty="0">
                          <a:effectLst/>
                        </a:rPr>
                        <a:t>physical</a:t>
                      </a:r>
                      <a:r>
                        <a:rPr lang="en-ZA" sz="1300" spc="80" dirty="0">
                          <a:effectLst/>
                        </a:rPr>
                        <a:t> </a:t>
                      </a:r>
                      <a:r>
                        <a:rPr lang="en-ZA" sz="1300" spc="10" dirty="0">
                          <a:effectLst/>
                        </a:rPr>
                        <a:t>contact</a:t>
                      </a:r>
                      <a:r>
                        <a:rPr lang="en-ZA" sz="1300" spc="80" dirty="0">
                          <a:effectLst/>
                        </a:rPr>
                        <a:t> </a:t>
                      </a:r>
                      <a:r>
                        <a:rPr lang="en-ZA" sz="1300" dirty="0">
                          <a:effectLst/>
                        </a:rPr>
                        <a:t>–</a:t>
                      </a:r>
                      <a:r>
                        <a:rPr lang="en-ZA" sz="1300" spc="265" dirty="0">
                          <a:effectLst/>
                        </a:rPr>
                        <a:t> </a:t>
                      </a:r>
                      <a:r>
                        <a:rPr lang="en-ZA" sz="1300" spc="10" dirty="0">
                          <a:effectLst/>
                        </a:rPr>
                        <a:t>touching</a:t>
                      </a:r>
                      <a:r>
                        <a:rPr lang="en-ZA" sz="1300" spc="25" dirty="0">
                          <a:effectLst/>
                        </a:rPr>
                        <a:t> </a:t>
                      </a:r>
                      <a:r>
                        <a:rPr lang="en-ZA" sz="1300" spc="10" dirty="0">
                          <a:effectLst/>
                        </a:rPr>
                        <a:t>the</a:t>
                      </a:r>
                      <a:r>
                        <a:rPr lang="en-ZA" sz="1300" spc="30" dirty="0">
                          <a:effectLst/>
                        </a:rPr>
                        <a:t> </a:t>
                      </a:r>
                      <a:r>
                        <a:rPr lang="en-ZA" sz="1300" spc="10" dirty="0">
                          <a:effectLst/>
                        </a:rPr>
                        <a:t>arm</a:t>
                      </a:r>
                      <a:r>
                        <a:rPr lang="en-ZA" sz="1300" spc="30" dirty="0">
                          <a:effectLst/>
                        </a:rPr>
                        <a:t> </a:t>
                      </a:r>
                      <a:r>
                        <a:rPr lang="en-ZA" sz="1300" spc="5" dirty="0">
                          <a:effectLst/>
                        </a:rPr>
                        <a:t>or</a:t>
                      </a:r>
                      <a:r>
                        <a:rPr lang="en-ZA" sz="1300" spc="30" dirty="0">
                          <a:effectLst/>
                        </a:rPr>
                        <a:t> </a:t>
                      </a:r>
                      <a:r>
                        <a:rPr lang="en-ZA" sz="1300" spc="15" dirty="0">
                          <a:effectLst/>
                        </a:rPr>
                        <a:t>hand.</a:t>
                      </a:r>
                      <a:endParaRPr lang="en-ZA" sz="1300" dirty="0">
                        <a:solidFill>
                          <a:srgbClr val="58595B"/>
                        </a:solidFill>
                        <a:effectLst/>
                        <a:latin typeface="Arial" panose="020B060402020202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884460843"/>
                  </a:ext>
                </a:extLst>
              </a:tr>
              <a:tr h="370840">
                <a:tc>
                  <a:txBody>
                    <a:bodyPr/>
                    <a:lstStyle/>
                    <a:p>
                      <a:pPr marL="0" marR="0" indent="0" algn="l" defTabSz="914290" rtl="0" eaLnBrk="1" fontAlgn="auto" latinLnBrk="0" hangingPunct="1">
                        <a:lnSpc>
                          <a:spcPct val="100000"/>
                        </a:lnSpc>
                        <a:spcBef>
                          <a:spcPts val="0"/>
                        </a:spcBef>
                        <a:spcAft>
                          <a:spcPts val="0"/>
                        </a:spcAft>
                        <a:buClrTx/>
                        <a:buSzTx/>
                        <a:buFontTx/>
                        <a:buNone/>
                        <a:tabLst/>
                        <a:defRPr/>
                      </a:pPr>
                      <a:r>
                        <a:rPr lang="en-ZA" sz="1800" spc="20" dirty="0">
                          <a:effectLst/>
                        </a:rPr>
                        <a:t>Observation</a:t>
                      </a:r>
                      <a:endParaRPr lang="en-ZA" dirty="0"/>
                    </a:p>
                  </a:txBody>
                  <a:tcPr anchor="ctr"/>
                </a:tc>
                <a:tc>
                  <a:txBody>
                    <a:bodyPr/>
                    <a:lstStyle/>
                    <a:p>
                      <a:pPr marL="0" marR="0" indent="0" algn="l" defTabSz="914290" rtl="0" eaLnBrk="1" fontAlgn="auto" latinLnBrk="0" hangingPunct="1">
                        <a:lnSpc>
                          <a:spcPct val="100000"/>
                        </a:lnSpc>
                        <a:spcBef>
                          <a:spcPts val="0"/>
                        </a:spcBef>
                        <a:spcAft>
                          <a:spcPts val="0"/>
                        </a:spcAft>
                        <a:buClrTx/>
                        <a:buSzTx/>
                        <a:buFontTx/>
                        <a:buNone/>
                        <a:tabLst/>
                        <a:defRPr/>
                      </a:pPr>
                      <a:r>
                        <a:rPr lang="en-ZA" sz="1300" spc="10" dirty="0">
                          <a:effectLst/>
                        </a:rPr>
                        <a:t>Observation</a:t>
                      </a:r>
                      <a:r>
                        <a:rPr lang="en-ZA" sz="1300" spc="-55" dirty="0">
                          <a:effectLst/>
                        </a:rPr>
                        <a:t> </a:t>
                      </a:r>
                      <a:r>
                        <a:rPr lang="en-ZA" sz="1300" spc="10" dirty="0">
                          <a:effectLst/>
                        </a:rPr>
                        <a:t>during</a:t>
                      </a:r>
                      <a:r>
                        <a:rPr lang="en-ZA" sz="1300" spc="-55" dirty="0">
                          <a:effectLst/>
                        </a:rPr>
                        <a:t> </a:t>
                      </a:r>
                      <a:r>
                        <a:rPr lang="en-ZA" sz="1300" spc="10" dirty="0">
                          <a:effectLst/>
                        </a:rPr>
                        <a:t>play</a:t>
                      </a:r>
                      <a:r>
                        <a:rPr lang="en-ZA" sz="1300" spc="-55" dirty="0">
                          <a:effectLst/>
                        </a:rPr>
                        <a:t> </a:t>
                      </a:r>
                      <a:r>
                        <a:rPr lang="en-ZA" sz="1300" spc="10" dirty="0">
                          <a:effectLst/>
                        </a:rPr>
                        <a:t>will</a:t>
                      </a:r>
                      <a:r>
                        <a:rPr lang="en-ZA" sz="1300" spc="-55" dirty="0">
                          <a:effectLst/>
                        </a:rPr>
                        <a:t> </a:t>
                      </a:r>
                      <a:r>
                        <a:rPr lang="en-ZA" sz="1300" spc="10" dirty="0">
                          <a:effectLst/>
                        </a:rPr>
                        <a:t>enable</a:t>
                      </a:r>
                      <a:r>
                        <a:rPr lang="en-ZA" sz="1300" spc="-55" dirty="0">
                          <a:effectLst/>
                        </a:rPr>
                        <a:t> </a:t>
                      </a:r>
                      <a:r>
                        <a:rPr lang="en-ZA" sz="1300" spc="10" dirty="0">
                          <a:effectLst/>
                        </a:rPr>
                        <a:t>the</a:t>
                      </a:r>
                      <a:r>
                        <a:rPr lang="en-ZA" sz="1300" spc="-55" dirty="0">
                          <a:effectLst/>
                        </a:rPr>
                        <a:t> </a:t>
                      </a:r>
                      <a:r>
                        <a:rPr lang="en-ZA" sz="1300" spc="10" dirty="0">
                          <a:effectLst/>
                        </a:rPr>
                        <a:t>HCP</a:t>
                      </a:r>
                      <a:r>
                        <a:rPr lang="en-ZA" sz="1300" spc="-55" dirty="0">
                          <a:effectLst/>
                        </a:rPr>
                        <a:t> </a:t>
                      </a:r>
                      <a:r>
                        <a:rPr lang="en-ZA" sz="1300" spc="5" dirty="0">
                          <a:effectLst/>
                        </a:rPr>
                        <a:t>to</a:t>
                      </a:r>
                      <a:r>
                        <a:rPr lang="en-ZA" sz="1300" spc="-55" dirty="0">
                          <a:effectLst/>
                        </a:rPr>
                        <a:t> </a:t>
                      </a:r>
                      <a:r>
                        <a:rPr lang="en-ZA" sz="1300" spc="10" dirty="0">
                          <a:effectLst/>
                        </a:rPr>
                        <a:t>pick</a:t>
                      </a:r>
                      <a:r>
                        <a:rPr lang="en-ZA" sz="1300" spc="-55" dirty="0">
                          <a:effectLst/>
                        </a:rPr>
                        <a:t> </a:t>
                      </a:r>
                      <a:r>
                        <a:rPr lang="en-ZA" sz="1300" spc="5" dirty="0">
                          <a:effectLst/>
                        </a:rPr>
                        <a:t>up</a:t>
                      </a:r>
                      <a:r>
                        <a:rPr lang="en-ZA" sz="1300" spc="-55" dirty="0">
                          <a:effectLst/>
                        </a:rPr>
                        <a:t> </a:t>
                      </a:r>
                      <a:r>
                        <a:rPr lang="en-ZA" sz="1300" spc="10" dirty="0">
                          <a:effectLst/>
                        </a:rPr>
                        <a:t>the</a:t>
                      </a:r>
                      <a:r>
                        <a:rPr lang="en-ZA" sz="1300" spc="-55" dirty="0">
                          <a:effectLst/>
                        </a:rPr>
                        <a:t> </a:t>
                      </a:r>
                      <a:r>
                        <a:rPr lang="en-ZA" sz="1300" spc="10" dirty="0">
                          <a:effectLst/>
                        </a:rPr>
                        <a:t>non-verbal</a:t>
                      </a:r>
                      <a:r>
                        <a:rPr lang="en-ZA" sz="1300" spc="-55" dirty="0">
                          <a:effectLst/>
                        </a:rPr>
                        <a:t> </a:t>
                      </a:r>
                      <a:r>
                        <a:rPr lang="en-ZA" sz="1300" spc="15" dirty="0">
                          <a:effectLst/>
                        </a:rPr>
                        <a:t>messages</a:t>
                      </a:r>
                      <a:r>
                        <a:rPr lang="en-ZA" sz="1300" spc="270" dirty="0">
                          <a:effectLst/>
                        </a:rPr>
                        <a:t> </a:t>
                      </a:r>
                      <a:r>
                        <a:rPr lang="en-ZA" sz="1300" spc="10" dirty="0">
                          <a:effectLst/>
                        </a:rPr>
                        <a:t>that</a:t>
                      </a:r>
                      <a:r>
                        <a:rPr lang="en-ZA" sz="1300" spc="75" dirty="0">
                          <a:effectLst/>
                        </a:rPr>
                        <a:t> </a:t>
                      </a:r>
                      <a:r>
                        <a:rPr lang="en-ZA" sz="1300" spc="10" dirty="0">
                          <a:effectLst/>
                        </a:rPr>
                        <a:t>the</a:t>
                      </a:r>
                      <a:r>
                        <a:rPr lang="en-ZA" sz="1300" spc="80" dirty="0">
                          <a:effectLst/>
                        </a:rPr>
                        <a:t> </a:t>
                      </a:r>
                      <a:r>
                        <a:rPr lang="en-ZA" sz="1300" spc="10" dirty="0">
                          <a:effectLst/>
                        </a:rPr>
                        <a:t>child</a:t>
                      </a:r>
                      <a:r>
                        <a:rPr lang="en-ZA" sz="1300" spc="80" dirty="0">
                          <a:effectLst/>
                        </a:rPr>
                        <a:t> </a:t>
                      </a:r>
                      <a:r>
                        <a:rPr lang="en-ZA" sz="1300" spc="5" dirty="0">
                          <a:effectLst/>
                        </a:rPr>
                        <a:t>is</a:t>
                      </a:r>
                      <a:r>
                        <a:rPr lang="en-ZA" sz="1300" spc="75" dirty="0">
                          <a:effectLst/>
                        </a:rPr>
                        <a:t> </a:t>
                      </a:r>
                      <a:r>
                        <a:rPr lang="en-ZA" sz="1300" spc="10" dirty="0">
                          <a:effectLst/>
                        </a:rPr>
                        <a:t>sharing</a:t>
                      </a:r>
                      <a:r>
                        <a:rPr lang="en-ZA" sz="1300" spc="80" dirty="0">
                          <a:effectLst/>
                        </a:rPr>
                        <a:t> </a:t>
                      </a:r>
                      <a:r>
                        <a:rPr lang="en-ZA" sz="1300" spc="10" dirty="0">
                          <a:effectLst/>
                        </a:rPr>
                        <a:t>during</a:t>
                      </a:r>
                      <a:r>
                        <a:rPr lang="en-ZA" sz="1300" spc="80" dirty="0">
                          <a:effectLst/>
                        </a:rPr>
                        <a:t> </a:t>
                      </a:r>
                      <a:r>
                        <a:rPr lang="en-ZA" sz="1300" spc="10" dirty="0">
                          <a:effectLst/>
                        </a:rPr>
                        <a:t>play.</a:t>
                      </a:r>
                      <a:r>
                        <a:rPr lang="en-ZA" sz="1300" spc="80" dirty="0">
                          <a:effectLst/>
                        </a:rPr>
                        <a:t> </a:t>
                      </a:r>
                      <a:r>
                        <a:rPr lang="en-ZA" sz="1300" spc="10" dirty="0">
                          <a:effectLst/>
                        </a:rPr>
                        <a:t>This</a:t>
                      </a:r>
                      <a:r>
                        <a:rPr lang="en-ZA" sz="1300" spc="75" dirty="0">
                          <a:effectLst/>
                        </a:rPr>
                        <a:t> </a:t>
                      </a:r>
                      <a:r>
                        <a:rPr lang="en-ZA" sz="1300" spc="5" dirty="0">
                          <a:effectLst/>
                        </a:rPr>
                        <a:t>is</a:t>
                      </a:r>
                      <a:r>
                        <a:rPr lang="en-ZA" sz="1300" spc="80" dirty="0">
                          <a:effectLst/>
                        </a:rPr>
                        <a:t> </a:t>
                      </a:r>
                      <a:r>
                        <a:rPr lang="en-ZA" sz="1300" spc="10" dirty="0">
                          <a:effectLst/>
                        </a:rPr>
                        <a:t>similar</a:t>
                      </a:r>
                      <a:r>
                        <a:rPr lang="en-ZA" sz="1300" spc="80" dirty="0">
                          <a:effectLst/>
                        </a:rPr>
                        <a:t> </a:t>
                      </a:r>
                      <a:r>
                        <a:rPr lang="en-ZA" sz="1300" spc="5" dirty="0">
                          <a:effectLst/>
                        </a:rPr>
                        <a:t>to</a:t>
                      </a:r>
                      <a:r>
                        <a:rPr lang="en-ZA" sz="1300" spc="75" dirty="0">
                          <a:effectLst/>
                        </a:rPr>
                        <a:t> </a:t>
                      </a:r>
                      <a:r>
                        <a:rPr lang="en-ZA" sz="1300" spc="10" dirty="0">
                          <a:effectLst/>
                        </a:rPr>
                        <a:t>active</a:t>
                      </a:r>
                      <a:r>
                        <a:rPr lang="en-ZA" sz="1300" spc="80" dirty="0">
                          <a:effectLst/>
                        </a:rPr>
                        <a:t> </a:t>
                      </a:r>
                      <a:r>
                        <a:rPr lang="en-ZA" sz="1300" spc="10" dirty="0">
                          <a:effectLst/>
                        </a:rPr>
                        <a:t>listening,</a:t>
                      </a:r>
                      <a:r>
                        <a:rPr lang="en-ZA" sz="1300" spc="85" dirty="0">
                          <a:effectLst/>
                        </a:rPr>
                        <a:t> </a:t>
                      </a:r>
                      <a:r>
                        <a:rPr lang="en-ZA" sz="1300" spc="15" dirty="0">
                          <a:effectLst/>
                        </a:rPr>
                        <a:t>except</a:t>
                      </a:r>
                      <a:r>
                        <a:rPr lang="en-ZA" sz="1300" spc="310" dirty="0">
                          <a:effectLst/>
                        </a:rPr>
                        <a:t> </a:t>
                      </a:r>
                      <a:r>
                        <a:rPr lang="en-ZA" sz="1300" spc="10" dirty="0">
                          <a:effectLst/>
                        </a:rPr>
                        <a:t>that</a:t>
                      </a:r>
                      <a:r>
                        <a:rPr lang="en-ZA" sz="1300" spc="20" dirty="0">
                          <a:effectLst/>
                        </a:rPr>
                        <a:t> </a:t>
                      </a:r>
                      <a:r>
                        <a:rPr lang="en-ZA" sz="1300" spc="5" dirty="0">
                          <a:effectLst/>
                        </a:rPr>
                        <a:t>we</a:t>
                      </a:r>
                      <a:r>
                        <a:rPr lang="en-ZA" sz="1300" spc="20" dirty="0">
                          <a:effectLst/>
                        </a:rPr>
                        <a:t> </a:t>
                      </a:r>
                      <a:r>
                        <a:rPr lang="en-ZA" sz="1300" spc="10" dirty="0">
                          <a:effectLst/>
                        </a:rPr>
                        <a:t>are</a:t>
                      </a:r>
                      <a:r>
                        <a:rPr lang="en-ZA" sz="1300" spc="20" dirty="0">
                          <a:effectLst/>
                        </a:rPr>
                        <a:t> </a:t>
                      </a:r>
                      <a:r>
                        <a:rPr lang="en-ZA" sz="1300" spc="10" dirty="0">
                          <a:effectLst/>
                        </a:rPr>
                        <a:t>listening</a:t>
                      </a:r>
                      <a:r>
                        <a:rPr lang="en-ZA" sz="1300" spc="20" dirty="0">
                          <a:effectLst/>
                        </a:rPr>
                        <a:t> </a:t>
                      </a:r>
                      <a:r>
                        <a:rPr lang="en-ZA" sz="1300" spc="5" dirty="0">
                          <a:effectLst/>
                        </a:rPr>
                        <a:t>to</a:t>
                      </a:r>
                      <a:r>
                        <a:rPr lang="en-ZA" sz="1300" spc="20" dirty="0">
                          <a:effectLst/>
                        </a:rPr>
                        <a:t> </a:t>
                      </a:r>
                      <a:r>
                        <a:rPr lang="en-ZA" sz="1300" spc="10" dirty="0">
                          <a:effectLst/>
                        </a:rPr>
                        <a:t>the</a:t>
                      </a:r>
                      <a:r>
                        <a:rPr lang="en-ZA" sz="1300" spc="20" dirty="0">
                          <a:effectLst/>
                        </a:rPr>
                        <a:t> </a:t>
                      </a:r>
                      <a:r>
                        <a:rPr lang="en-ZA" sz="1300" spc="10" dirty="0">
                          <a:effectLst/>
                        </a:rPr>
                        <a:t>child</a:t>
                      </a:r>
                      <a:r>
                        <a:rPr lang="en-ZA" sz="1300" spc="20" dirty="0">
                          <a:effectLst/>
                        </a:rPr>
                        <a:t> </a:t>
                      </a:r>
                      <a:r>
                        <a:rPr lang="en-ZA" sz="1300" spc="5" dirty="0">
                          <a:effectLst/>
                        </a:rPr>
                        <a:t>by</a:t>
                      </a:r>
                      <a:r>
                        <a:rPr lang="en-ZA" sz="1300" spc="20" dirty="0">
                          <a:effectLst/>
                        </a:rPr>
                        <a:t> </a:t>
                      </a:r>
                      <a:r>
                        <a:rPr lang="en-ZA" sz="1300" spc="10" dirty="0">
                          <a:effectLst/>
                        </a:rPr>
                        <a:t>picking</a:t>
                      </a:r>
                      <a:r>
                        <a:rPr lang="en-ZA" sz="1300" spc="20" dirty="0">
                          <a:effectLst/>
                        </a:rPr>
                        <a:t> </a:t>
                      </a:r>
                      <a:r>
                        <a:rPr lang="en-ZA" sz="1300" spc="5" dirty="0">
                          <a:effectLst/>
                        </a:rPr>
                        <a:t>up</a:t>
                      </a:r>
                      <a:r>
                        <a:rPr lang="en-ZA" sz="1300" spc="20" dirty="0">
                          <a:effectLst/>
                        </a:rPr>
                        <a:t> </a:t>
                      </a:r>
                      <a:r>
                        <a:rPr lang="en-ZA" sz="1300" spc="10" dirty="0">
                          <a:effectLst/>
                        </a:rPr>
                        <a:t>clues</a:t>
                      </a:r>
                      <a:r>
                        <a:rPr lang="en-ZA" sz="1300" spc="20" dirty="0">
                          <a:effectLst/>
                        </a:rPr>
                        <a:t> </a:t>
                      </a:r>
                      <a:r>
                        <a:rPr lang="en-ZA" sz="1300" spc="10" dirty="0">
                          <a:effectLst/>
                        </a:rPr>
                        <a:t>through</a:t>
                      </a:r>
                      <a:r>
                        <a:rPr lang="en-ZA" sz="1300" spc="20" dirty="0">
                          <a:effectLst/>
                        </a:rPr>
                        <a:t> </a:t>
                      </a:r>
                      <a:r>
                        <a:rPr lang="en-ZA" sz="1300" spc="10" dirty="0">
                          <a:effectLst/>
                        </a:rPr>
                        <a:t>play,</a:t>
                      </a:r>
                      <a:r>
                        <a:rPr lang="en-ZA" sz="1300" spc="20" dirty="0">
                          <a:effectLst/>
                        </a:rPr>
                        <a:t> </a:t>
                      </a:r>
                      <a:r>
                        <a:rPr lang="en-ZA" sz="1300" spc="10" dirty="0">
                          <a:effectLst/>
                        </a:rPr>
                        <a:t>drawing</a:t>
                      </a:r>
                      <a:r>
                        <a:rPr lang="en-ZA" sz="1300" spc="20" dirty="0">
                          <a:effectLst/>
                        </a:rPr>
                        <a:t> </a:t>
                      </a:r>
                      <a:r>
                        <a:rPr lang="en-ZA" sz="1300" spc="15" dirty="0">
                          <a:effectLst/>
                        </a:rPr>
                        <a:t>and</a:t>
                      </a:r>
                      <a:r>
                        <a:rPr lang="en-ZA" sz="1300" spc="300" dirty="0">
                          <a:effectLst/>
                        </a:rPr>
                        <a:t> </a:t>
                      </a:r>
                      <a:r>
                        <a:rPr lang="en-ZA" sz="1300" spc="15" dirty="0">
                          <a:effectLst/>
                        </a:rPr>
                        <a:t>creativity.</a:t>
                      </a:r>
                      <a:endParaRPr lang="en-ZA" sz="1300" dirty="0">
                        <a:solidFill>
                          <a:srgbClr val="58595B"/>
                        </a:solidFill>
                        <a:effectLst/>
                        <a:latin typeface="Arial" panose="020B060402020202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994561919"/>
                  </a:ext>
                </a:extLst>
              </a:tr>
              <a:tr h="370840">
                <a:tc>
                  <a:txBody>
                    <a:bodyPr/>
                    <a:lstStyle/>
                    <a:p>
                      <a:pPr marL="0" marR="0" indent="0" algn="l" defTabSz="914290" rtl="0" eaLnBrk="1" fontAlgn="auto" latinLnBrk="0" hangingPunct="1">
                        <a:lnSpc>
                          <a:spcPct val="100000"/>
                        </a:lnSpc>
                        <a:spcBef>
                          <a:spcPts val="0"/>
                        </a:spcBef>
                        <a:spcAft>
                          <a:spcPts val="0"/>
                        </a:spcAft>
                        <a:buClrTx/>
                        <a:buSzTx/>
                        <a:buFontTx/>
                        <a:buNone/>
                        <a:tabLst/>
                        <a:defRPr/>
                      </a:pPr>
                      <a:r>
                        <a:rPr lang="en-ZA" sz="1800" spc="10" dirty="0">
                          <a:effectLst/>
                        </a:rPr>
                        <a:t>Active</a:t>
                      </a:r>
                      <a:r>
                        <a:rPr lang="en-ZA" sz="1800" spc="-5" dirty="0">
                          <a:effectLst/>
                        </a:rPr>
                        <a:t> </a:t>
                      </a:r>
                      <a:r>
                        <a:rPr lang="en-ZA" sz="1800" spc="20" dirty="0">
                          <a:effectLst/>
                        </a:rPr>
                        <a:t>listening</a:t>
                      </a:r>
                      <a:endParaRPr lang="en-ZA" dirty="0"/>
                    </a:p>
                  </a:txBody>
                  <a:tcPr anchor="ctr"/>
                </a:tc>
                <a:tc>
                  <a:txBody>
                    <a:bodyPr/>
                    <a:lstStyle/>
                    <a:p>
                      <a:pPr marL="0" marR="134620" algn="l">
                        <a:lnSpc>
                          <a:spcPct val="100000"/>
                        </a:lnSpc>
                        <a:spcBef>
                          <a:spcPts val="0"/>
                        </a:spcBef>
                        <a:spcAft>
                          <a:spcPts val="0"/>
                        </a:spcAft>
                      </a:pPr>
                      <a:r>
                        <a:rPr lang="en-ZA" sz="1300" spc="10" dirty="0">
                          <a:effectLst/>
                        </a:rPr>
                        <a:t>Using</a:t>
                      </a:r>
                      <a:r>
                        <a:rPr lang="en-ZA" sz="1300" spc="70" dirty="0">
                          <a:effectLst/>
                        </a:rPr>
                        <a:t> </a:t>
                      </a:r>
                      <a:r>
                        <a:rPr lang="en-ZA" sz="1300" dirty="0">
                          <a:effectLst/>
                        </a:rPr>
                        <a:t>a</a:t>
                      </a:r>
                      <a:r>
                        <a:rPr lang="en-ZA" sz="1300" spc="75" dirty="0">
                          <a:effectLst/>
                        </a:rPr>
                        <a:t> </a:t>
                      </a:r>
                      <a:r>
                        <a:rPr lang="en-ZA" sz="1300" spc="10" dirty="0">
                          <a:effectLst/>
                        </a:rPr>
                        <a:t>set</a:t>
                      </a:r>
                      <a:r>
                        <a:rPr lang="en-ZA" sz="1300" spc="70" dirty="0">
                          <a:effectLst/>
                        </a:rPr>
                        <a:t> </a:t>
                      </a:r>
                      <a:r>
                        <a:rPr lang="en-ZA" sz="1300" spc="5" dirty="0">
                          <a:effectLst/>
                        </a:rPr>
                        <a:t>of</a:t>
                      </a:r>
                      <a:r>
                        <a:rPr lang="en-ZA" sz="1300" spc="75" dirty="0">
                          <a:effectLst/>
                        </a:rPr>
                        <a:t> </a:t>
                      </a:r>
                      <a:r>
                        <a:rPr lang="en-ZA" sz="1300" spc="10" dirty="0">
                          <a:effectLst/>
                        </a:rPr>
                        <a:t>skills</a:t>
                      </a:r>
                      <a:r>
                        <a:rPr lang="en-ZA" sz="1300" spc="75" dirty="0">
                          <a:effectLst/>
                        </a:rPr>
                        <a:t> </a:t>
                      </a:r>
                      <a:r>
                        <a:rPr lang="en-ZA" sz="1300" spc="5" dirty="0">
                          <a:effectLst/>
                        </a:rPr>
                        <a:t>to</a:t>
                      </a:r>
                      <a:r>
                        <a:rPr lang="en-ZA" sz="1300" spc="70" dirty="0">
                          <a:effectLst/>
                        </a:rPr>
                        <a:t> </a:t>
                      </a:r>
                      <a:r>
                        <a:rPr lang="en-ZA" sz="1300" spc="10" dirty="0">
                          <a:effectLst/>
                        </a:rPr>
                        <a:t>encourage</a:t>
                      </a:r>
                      <a:r>
                        <a:rPr lang="en-ZA" sz="1300" spc="75" dirty="0">
                          <a:effectLst/>
                        </a:rPr>
                        <a:t> </a:t>
                      </a:r>
                      <a:r>
                        <a:rPr lang="en-ZA" sz="1300" spc="10" dirty="0">
                          <a:effectLst/>
                        </a:rPr>
                        <a:t>the</a:t>
                      </a:r>
                      <a:r>
                        <a:rPr lang="en-ZA" sz="1300" spc="70" dirty="0">
                          <a:effectLst/>
                        </a:rPr>
                        <a:t> </a:t>
                      </a:r>
                      <a:r>
                        <a:rPr lang="en-ZA" sz="1300" spc="10" dirty="0">
                          <a:effectLst/>
                        </a:rPr>
                        <a:t>child</a:t>
                      </a:r>
                      <a:r>
                        <a:rPr lang="en-ZA" sz="1300" spc="75" dirty="0">
                          <a:effectLst/>
                        </a:rPr>
                        <a:t> </a:t>
                      </a:r>
                      <a:r>
                        <a:rPr lang="en-ZA" sz="1300" spc="5" dirty="0">
                          <a:effectLst/>
                        </a:rPr>
                        <a:t>to</a:t>
                      </a:r>
                      <a:r>
                        <a:rPr lang="en-ZA" sz="1300" spc="75" dirty="0">
                          <a:effectLst/>
                        </a:rPr>
                        <a:t> </a:t>
                      </a:r>
                      <a:r>
                        <a:rPr lang="en-ZA" sz="1300" spc="10" dirty="0">
                          <a:effectLst/>
                        </a:rPr>
                        <a:t>talk</a:t>
                      </a:r>
                      <a:r>
                        <a:rPr lang="en-ZA" sz="1300" spc="70" dirty="0">
                          <a:effectLst/>
                        </a:rPr>
                        <a:t> </a:t>
                      </a:r>
                      <a:r>
                        <a:rPr lang="en-ZA" sz="1300" spc="10" dirty="0">
                          <a:effectLst/>
                        </a:rPr>
                        <a:t>and</a:t>
                      </a:r>
                      <a:r>
                        <a:rPr lang="en-ZA" sz="1300" spc="75" dirty="0">
                          <a:effectLst/>
                        </a:rPr>
                        <a:t> </a:t>
                      </a:r>
                      <a:r>
                        <a:rPr lang="en-ZA" sz="1300" spc="10" dirty="0">
                          <a:effectLst/>
                        </a:rPr>
                        <a:t>make</a:t>
                      </a:r>
                      <a:r>
                        <a:rPr lang="en-ZA" sz="1300" spc="70" dirty="0">
                          <a:effectLst/>
                        </a:rPr>
                        <a:t> </a:t>
                      </a:r>
                      <a:r>
                        <a:rPr lang="en-ZA" sz="1300" spc="10" dirty="0">
                          <a:effectLst/>
                        </a:rPr>
                        <a:t>them</a:t>
                      </a:r>
                      <a:r>
                        <a:rPr lang="en-ZA" sz="1300" spc="75" dirty="0">
                          <a:effectLst/>
                        </a:rPr>
                        <a:t> </a:t>
                      </a:r>
                      <a:r>
                        <a:rPr lang="en-ZA" sz="1300" spc="10" dirty="0">
                          <a:effectLst/>
                        </a:rPr>
                        <a:t>feel</a:t>
                      </a:r>
                      <a:r>
                        <a:rPr lang="en-ZA" sz="1300" spc="75" dirty="0">
                          <a:effectLst/>
                        </a:rPr>
                        <a:t> </a:t>
                      </a:r>
                      <a:r>
                        <a:rPr lang="en-ZA" sz="1300" spc="15" dirty="0">
                          <a:effectLst/>
                        </a:rPr>
                        <a:t>heard</a:t>
                      </a:r>
                      <a:r>
                        <a:rPr lang="en-ZA" sz="1300" spc="210" dirty="0">
                          <a:effectLst/>
                        </a:rPr>
                        <a:t> </a:t>
                      </a:r>
                      <a:r>
                        <a:rPr lang="en-ZA" sz="1300" spc="15" dirty="0">
                          <a:effectLst/>
                        </a:rPr>
                        <a:t>an</a:t>
                      </a:r>
                      <a:r>
                        <a:rPr lang="en-ZA" sz="1300" dirty="0">
                          <a:effectLst/>
                        </a:rPr>
                        <a:t>d</a:t>
                      </a:r>
                      <a:r>
                        <a:rPr lang="en-ZA" sz="1300" spc="30" dirty="0">
                          <a:effectLst/>
                        </a:rPr>
                        <a:t> </a:t>
                      </a:r>
                      <a:r>
                        <a:rPr lang="en-ZA" sz="1300" spc="15" dirty="0">
                          <a:effectLst/>
                        </a:rPr>
                        <a:t>understood.</a:t>
                      </a:r>
                      <a:endParaRPr lang="en-ZA" sz="1300" dirty="0">
                        <a:effectLst/>
                      </a:endParaRPr>
                    </a:p>
                    <a:p>
                      <a:pPr marL="0" marR="134620" algn="l">
                        <a:lnSpc>
                          <a:spcPct val="100000"/>
                        </a:lnSpc>
                        <a:spcBef>
                          <a:spcPts val="0"/>
                        </a:spcBef>
                        <a:spcAft>
                          <a:spcPts val="0"/>
                        </a:spcAft>
                      </a:pPr>
                      <a:r>
                        <a:rPr lang="en-ZA" sz="1300" spc="10" dirty="0">
                          <a:effectLst/>
                        </a:rPr>
                        <a:t>Called</a:t>
                      </a:r>
                      <a:r>
                        <a:rPr lang="en-ZA" sz="1300" spc="20" dirty="0">
                          <a:effectLst/>
                        </a:rPr>
                        <a:t> </a:t>
                      </a:r>
                      <a:r>
                        <a:rPr lang="en-ZA" sz="1300" spc="10" dirty="0">
                          <a:effectLst/>
                        </a:rPr>
                        <a:t>‘active’</a:t>
                      </a:r>
                      <a:r>
                        <a:rPr lang="en-ZA" sz="1300" spc="20" dirty="0">
                          <a:effectLst/>
                        </a:rPr>
                        <a:t> </a:t>
                      </a:r>
                      <a:r>
                        <a:rPr lang="en-ZA" sz="1300" spc="10" dirty="0">
                          <a:effectLst/>
                        </a:rPr>
                        <a:t>because</a:t>
                      </a:r>
                      <a:r>
                        <a:rPr lang="en-ZA" sz="1300" spc="20" dirty="0">
                          <a:effectLst/>
                        </a:rPr>
                        <a:t> </a:t>
                      </a:r>
                      <a:r>
                        <a:rPr lang="en-ZA" sz="1300" spc="10" dirty="0">
                          <a:effectLst/>
                        </a:rPr>
                        <a:t>the</a:t>
                      </a:r>
                      <a:r>
                        <a:rPr lang="en-ZA" sz="1300" spc="20" dirty="0">
                          <a:effectLst/>
                        </a:rPr>
                        <a:t> </a:t>
                      </a:r>
                      <a:r>
                        <a:rPr lang="en-ZA" sz="1300" spc="10" dirty="0">
                          <a:effectLst/>
                        </a:rPr>
                        <a:t>HCP</a:t>
                      </a:r>
                      <a:r>
                        <a:rPr lang="en-ZA" sz="1300" spc="20" dirty="0">
                          <a:effectLst/>
                        </a:rPr>
                        <a:t> </a:t>
                      </a:r>
                      <a:r>
                        <a:rPr lang="en-ZA" sz="1300" spc="10" dirty="0">
                          <a:effectLst/>
                        </a:rPr>
                        <a:t>engages</a:t>
                      </a:r>
                      <a:r>
                        <a:rPr lang="en-ZA" sz="1300" spc="20" dirty="0">
                          <a:effectLst/>
                        </a:rPr>
                        <a:t> </a:t>
                      </a:r>
                      <a:r>
                        <a:rPr lang="en-ZA" sz="1300" spc="10" dirty="0">
                          <a:effectLst/>
                        </a:rPr>
                        <a:t>intentionally</a:t>
                      </a:r>
                      <a:r>
                        <a:rPr lang="en-ZA" sz="1300" spc="20" dirty="0">
                          <a:effectLst/>
                        </a:rPr>
                        <a:t> </a:t>
                      </a:r>
                      <a:r>
                        <a:rPr lang="en-ZA" sz="1300" spc="5" dirty="0">
                          <a:effectLst/>
                        </a:rPr>
                        <a:t>to</a:t>
                      </a:r>
                      <a:r>
                        <a:rPr lang="en-ZA" sz="1300" spc="20" dirty="0">
                          <a:effectLst/>
                        </a:rPr>
                        <a:t> </a:t>
                      </a:r>
                      <a:r>
                        <a:rPr lang="en-ZA" sz="1300" spc="10" dirty="0">
                          <a:effectLst/>
                        </a:rPr>
                        <a:t>help</a:t>
                      </a:r>
                      <a:r>
                        <a:rPr lang="en-ZA" sz="1300" spc="20" dirty="0">
                          <a:effectLst/>
                        </a:rPr>
                        <a:t> </a:t>
                      </a:r>
                      <a:r>
                        <a:rPr lang="en-ZA" sz="1300" spc="10" dirty="0">
                          <a:effectLst/>
                        </a:rPr>
                        <a:t>the</a:t>
                      </a:r>
                      <a:r>
                        <a:rPr lang="en-ZA" sz="1300" spc="20" dirty="0">
                          <a:effectLst/>
                        </a:rPr>
                        <a:t> </a:t>
                      </a:r>
                      <a:r>
                        <a:rPr lang="en-ZA" sz="1300" spc="10" dirty="0">
                          <a:effectLst/>
                        </a:rPr>
                        <a:t>child</a:t>
                      </a:r>
                      <a:r>
                        <a:rPr lang="en-ZA" sz="1300" spc="20" dirty="0">
                          <a:effectLst/>
                        </a:rPr>
                        <a:t> </a:t>
                      </a:r>
                      <a:r>
                        <a:rPr lang="en-ZA" sz="1300" spc="15" dirty="0">
                          <a:effectLst/>
                        </a:rPr>
                        <a:t>feel</a:t>
                      </a:r>
                      <a:r>
                        <a:rPr lang="en-ZA" sz="1300" spc="320" dirty="0">
                          <a:effectLst/>
                        </a:rPr>
                        <a:t> </a:t>
                      </a:r>
                      <a:r>
                        <a:rPr lang="en-ZA" sz="1300" spc="10" dirty="0">
                          <a:effectLst/>
                        </a:rPr>
                        <a:t>comfortable to talk as well as is attentive to</a:t>
                      </a:r>
                      <a:r>
                        <a:rPr lang="en-ZA" sz="1300" spc="90" dirty="0">
                          <a:effectLst/>
                        </a:rPr>
                        <a:t> </a:t>
                      </a:r>
                      <a:r>
                        <a:rPr lang="en-ZA" sz="1300" spc="10" dirty="0">
                          <a:effectLst/>
                        </a:rPr>
                        <a:t>what</a:t>
                      </a:r>
                      <a:r>
                        <a:rPr lang="en-ZA" sz="1300" spc="90" dirty="0">
                          <a:effectLst/>
                        </a:rPr>
                        <a:t> </a:t>
                      </a:r>
                      <a:r>
                        <a:rPr lang="en-ZA" sz="1300" spc="15" dirty="0">
                          <a:effectLst/>
                        </a:rPr>
                        <a:t>the</a:t>
                      </a:r>
                      <a:r>
                        <a:rPr lang="en-ZA" sz="1300" spc="270" dirty="0">
                          <a:effectLst/>
                        </a:rPr>
                        <a:t> </a:t>
                      </a:r>
                      <a:r>
                        <a:rPr lang="en-ZA" sz="1300" spc="10" dirty="0">
                          <a:effectLst/>
                        </a:rPr>
                        <a:t>child</a:t>
                      </a:r>
                      <a:r>
                        <a:rPr lang="en-ZA" sz="1300" spc="30" dirty="0">
                          <a:effectLst/>
                        </a:rPr>
                        <a:t> </a:t>
                      </a:r>
                      <a:r>
                        <a:rPr lang="en-ZA" sz="1300" spc="5" dirty="0">
                          <a:effectLst/>
                        </a:rPr>
                        <a:t>is</a:t>
                      </a:r>
                      <a:r>
                        <a:rPr lang="en-ZA" sz="1300" spc="30" dirty="0">
                          <a:effectLst/>
                        </a:rPr>
                        <a:t> </a:t>
                      </a:r>
                      <a:r>
                        <a:rPr lang="en-ZA" sz="1300" spc="10" dirty="0">
                          <a:effectLst/>
                        </a:rPr>
                        <a:t>saying,</a:t>
                      </a:r>
                      <a:r>
                        <a:rPr lang="en-ZA" sz="1300" spc="30" dirty="0">
                          <a:effectLst/>
                        </a:rPr>
                        <a:t> </a:t>
                      </a:r>
                      <a:r>
                        <a:rPr lang="en-ZA" sz="1300" spc="10" dirty="0">
                          <a:effectLst/>
                        </a:rPr>
                        <a:t>how</a:t>
                      </a:r>
                      <a:r>
                        <a:rPr lang="en-ZA" sz="1300" spc="30" dirty="0">
                          <a:effectLst/>
                        </a:rPr>
                        <a:t> </a:t>
                      </a:r>
                      <a:r>
                        <a:rPr lang="en-ZA" sz="1300" spc="10" dirty="0">
                          <a:effectLst/>
                        </a:rPr>
                        <a:t>they</a:t>
                      </a:r>
                      <a:r>
                        <a:rPr lang="en-ZA" sz="1300" spc="30" dirty="0">
                          <a:effectLst/>
                        </a:rPr>
                        <a:t> </a:t>
                      </a:r>
                      <a:r>
                        <a:rPr lang="en-ZA" sz="1300" spc="10" dirty="0">
                          <a:effectLst/>
                        </a:rPr>
                        <a:t>are</a:t>
                      </a:r>
                      <a:r>
                        <a:rPr lang="en-ZA" sz="1300" spc="30" dirty="0">
                          <a:effectLst/>
                        </a:rPr>
                        <a:t> </a:t>
                      </a:r>
                      <a:r>
                        <a:rPr lang="en-ZA" sz="1300" spc="10" dirty="0">
                          <a:effectLst/>
                        </a:rPr>
                        <a:t>acting</a:t>
                      </a:r>
                      <a:r>
                        <a:rPr lang="en-ZA" sz="1300" spc="30" dirty="0">
                          <a:effectLst/>
                        </a:rPr>
                        <a:t> </a:t>
                      </a:r>
                      <a:r>
                        <a:rPr lang="en-ZA" sz="1300" spc="10" dirty="0">
                          <a:effectLst/>
                        </a:rPr>
                        <a:t>and</a:t>
                      </a:r>
                      <a:r>
                        <a:rPr lang="en-ZA" sz="1300" spc="30" dirty="0">
                          <a:effectLst/>
                        </a:rPr>
                        <a:t> </a:t>
                      </a:r>
                      <a:r>
                        <a:rPr lang="en-ZA" sz="1300" spc="10" dirty="0">
                          <a:effectLst/>
                        </a:rPr>
                        <a:t>how</a:t>
                      </a:r>
                      <a:r>
                        <a:rPr lang="en-ZA" sz="1300" spc="30" dirty="0">
                          <a:effectLst/>
                        </a:rPr>
                        <a:t> </a:t>
                      </a:r>
                      <a:r>
                        <a:rPr lang="en-ZA" sz="1300" spc="10" dirty="0">
                          <a:effectLst/>
                        </a:rPr>
                        <a:t>they</a:t>
                      </a:r>
                      <a:r>
                        <a:rPr lang="en-ZA" sz="1300" spc="30" dirty="0">
                          <a:effectLst/>
                        </a:rPr>
                        <a:t> </a:t>
                      </a:r>
                      <a:r>
                        <a:rPr lang="en-ZA" sz="1300" spc="15" dirty="0">
                          <a:effectLst/>
                        </a:rPr>
                        <a:t>feel.</a:t>
                      </a:r>
                      <a:endParaRPr lang="en-ZA" sz="1300" dirty="0">
                        <a:solidFill>
                          <a:srgbClr val="58595B"/>
                        </a:solidFill>
                        <a:effectLst/>
                        <a:latin typeface="Arial" panose="020B060402020202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403696644"/>
                  </a:ext>
                </a:extLst>
              </a:tr>
              <a:tr h="370840">
                <a:tc>
                  <a:txBody>
                    <a:bodyPr/>
                    <a:lstStyle/>
                    <a:p>
                      <a:pPr marL="0" marR="0" indent="0" algn="l" defTabSz="914290" rtl="0" eaLnBrk="1" fontAlgn="auto" latinLnBrk="0" hangingPunct="1">
                        <a:lnSpc>
                          <a:spcPct val="100000"/>
                        </a:lnSpc>
                        <a:spcBef>
                          <a:spcPts val="0"/>
                        </a:spcBef>
                        <a:spcAft>
                          <a:spcPts val="0"/>
                        </a:spcAft>
                        <a:buClrTx/>
                        <a:buSzTx/>
                        <a:buFontTx/>
                        <a:buNone/>
                        <a:tabLst/>
                        <a:defRPr/>
                      </a:pPr>
                      <a:r>
                        <a:rPr lang="en-ZA" sz="1800" spc="20" dirty="0">
                          <a:effectLst/>
                        </a:rPr>
                        <a:t>Questioning</a:t>
                      </a:r>
                      <a:endParaRPr lang="en-ZA" dirty="0"/>
                    </a:p>
                  </a:txBody>
                  <a:tcPr anchor="ctr"/>
                </a:tc>
                <a:tc>
                  <a:txBody>
                    <a:bodyPr/>
                    <a:lstStyle/>
                    <a:p>
                      <a:pPr marL="0" algn="l">
                        <a:lnSpc>
                          <a:spcPct val="100000"/>
                        </a:lnSpc>
                        <a:spcBef>
                          <a:spcPts val="0"/>
                        </a:spcBef>
                        <a:spcAft>
                          <a:spcPts val="0"/>
                        </a:spcAft>
                      </a:pPr>
                      <a:r>
                        <a:rPr lang="en-ZA" sz="1300" spc="10" dirty="0">
                          <a:effectLst/>
                        </a:rPr>
                        <a:t>The</a:t>
                      </a:r>
                      <a:r>
                        <a:rPr lang="en-ZA" sz="1300" spc="-40" dirty="0">
                          <a:effectLst/>
                        </a:rPr>
                        <a:t> </a:t>
                      </a:r>
                      <a:r>
                        <a:rPr lang="en-ZA" sz="1300" spc="10" dirty="0">
                          <a:effectLst/>
                        </a:rPr>
                        <a:t>HCP’s</a:t>
                      </a:r>
                      <a:r>
                        <a:rPr lang="en-ZA" sz="1300" spc="-40" dirty="0">
                          <a:effectLst/>
                        </a:rPr>
                        <a:t> </a:t>
                      </a:r>
                      <a:r>
                        <a:rPr lang="en-ZA" sz="1300" spc="10" dirty="0">
                          <a:effectLst/>
                        </a:rPr>
                        <a:t>ability</a:t>
                      </a:r>
                      <a:r>
                        <a:rPr lang="en-ZA" sz="1300" spc="-40" dirty="0">
                          <a:effectLst/>
                        </a:rPr>
                        <a:t> </a:t>
                      </a:r>
                      <a:r>
                        <a:rPr lang="en-ZA" sz="1300" spc="5" dirty="0">
                          <a:effectLst/>
                        </a:rPr>
                        <a:t>to</a:t>
                      </a:r>
                      <a:r>
                        <a:rPr lang="en-ZA" sz="1300" spc="-40" dirty="0">
                          <a:effectLst/>
                        </a:rPr>
                        <a:t> </a:t>
                      </a:r>
                      <a:r>
                        <a:rPr lang="en-ZA" sz="1300" spc="10" dirty="0">
                          <a:effectLst/>
                        </a:rPr>
                        <a:t>probe</a:t>
                      </a:r>
                      <a:r>
                        <a:rPr lang="en-ZA" sz="1300" spc="-40" dirty="0">
                          <a:effectLst/>
                        </a:rPr>
                        <a:t> </a:t>
                      </a:r>
                      <a:r>
                        <a:rPr lang="en-ZA" sz="1300" spc="5" dirty="0">
                          <a:effectLst/>
                        </a:rPr>
                        <a:t>or</a:t>
                      </a:r>
                      <a:r>
                        <a:rPr lang="en-ZA" sz="1300" spc="-40" dirty="0">
                          <a:effectLst/>
                        </a:rPr>
                        <a:t> </a:t>
                      </a:r>
                      <a:r>
                        <a:rPr lang="en-ZA" sz="1300" spc="10" dirty="0">
                          <a:effectLst/>
                        </a:rPr>
                        <a:t>question</a:t>
                      </a:r>
                      <a:r>
                        <a:rPr lang="en-ZA" sz="1300" spc="-40" dirty="0">
                          <a:effectLst/>
                        </a:rPr>
                        <a:t> </a:t>
                      </a:r>
                      <a:r>
                        <a:rPr lang="en-ZA" sz="1300" spc="10" dirty="0">
                          <a:effectLst/>
                        </a:rPr>
                        <a:t>effectively</a:t>
                      </a:r>
                      <a:r>
                        <a:rPr lang="en-ZA" sz="1300" spc="-40" dirty="0">
                          <a:effectLst/>
                        </a:rPr>
                        <a:t> </a:t>
                      </a:r>
                      <a:r>
                        <a:rPr lang="en-ZA" sz="1300" spc="5" dirty="0">
                          <a:effectLst/>
                        </a:rPr>
                        <a:t>is</a:t>
                      </a:r>
                      <a:r>
                        <a:rPr lang="en-ZA" sz="1300" spc="-40" dirty="0">
                          <a:effectLst/>
                        </a:rPr>
                        <a:t> </a:t>
                      </a:r>
                      <a:r>
                        <a:rPr lang="en-ZA" sz="1300" spc="10" dirty="0">
                          <a:effectLst/>
                        </a:rPr>
                        <a:t>key</a:t>
                      </a:r>
                      <a:r>
                        <a:rPr lang="en-ZA" sz="1300" spc="-40" dirty="0">
                          <a:effectLst/>
                        </a:rPr>
                        <a:t> </a:t>
                      </a:r>
                      <a:r>
                        <a:rPr lang="en-ZA" sz="1300" spc="5" dirty="0">
                          <a:effectLst/>
                        </a:rPr>
                        <a:t>to</a:t>
                      </a:r>
                      <a:r>
                        <a:rPr lang="en-ZA" sz="1300" spc="-40" dirty="0">
                          <a:effectLst/>
                        </a:rPr>
                        <a:t> </a:t>
                      </a:r>
                      <a:r>
                        <a:rPr lang="en-ZA" sz="1300" spc="10" dirty="0">
                          <a:effectLst/>
                        </a:rPr>
                        <a:t>effective</a:t>
                      </a:r>
                      <a:r>
                        <a:rPr lang="en-ZA" sz="1300" spc="-40" dirty="0">
                          <a:effectLst/>
                        </a:rPr>
                        <a:t> </a:t>
                      </a:r>
                      <a:r>
                        <a:rPr lang="en-ZA" sz="1300" spc="15" dirty="0">
                          <a:effectLst/>
                        </a:rPr>
                        <a:t>counselling.</a:t>
                      </a:r>
                      <a:endParaRPr lang="en-ZA" sz="1300" dirty="0">
                        <a:effectLst/>
                      </a:endParaRPr>
                    </a:p>
                    <a:p>
                      <a:pPr marL="0" marR="134620" algn="l">
                        <a:lnSpc>
                          <a:spcPct val="100000"/>
                        </a:lnSpc>
                        <a:spcBef>
                          <a:spcPts val="0"/>
                        </a:spcBef>
                        <a:spcAft>
                          <a:spcPts val="0"/>
                        </a:spcAft>
                      </a:pPr>
                      <a:r>
                        <a:rPr lang="en-ZA" sz="1300" spc="10" dirty="0">
                          <a:effectLst/>
                        </a:rPr>
                        <a:t>HCP</a:t>
                      </a:r>
                      <a:r>
                        <a:rPr lang="en-ZA" sz="1300" spc="130" dirty="0">
                          <a:effectLst/>
                        </a:rPr>
                        <a:t> </a:t>
                      </a:r>
                      <a:r>
                        <a:rPr lang="en-ZA" sz="1300" spc="10" dirty="0">
                          <a:effectLst/>
                        </a:rPr>
                        <a:t>should</a:t>
                      </a:r>
                      <a:r>
                        <a:rPr lang="en-ZA" sz="1300" spc="130" dirty="0">
                          <a:effectLst/>
                        </a:rPr>
                        <a:t> </a:t>
                      </a:r>
                      <a:r>
                        <a:rPr lang="en-ZA" sz="1300" spc="10" dirty="0">
                          <a:effectLst/>
                        </a:rPr>
                        <a:t>use</a:t>
                      </a:r>
                      <a:r>
                        <a:rPr lang="en-ZA" sz="1300" spc="135" dirty="0">
                          <a:effectLst/>
                        </a:rPr>
                        <a:t> </a:t>
                      </a:r>
                      <a:r>
                        <a:rPr lang="en-ZA" sz="1300" spc="10" dirty="0">
                          <a:effectLst/>
                        </a:rPr>
                        <a:t>open</a:t>
                      </a:r>
                      <a:r>
                        <a:rPr lang="en-ZA" sz="1300" spc="130" dirty="0">
                          <a:effectLst/>
                        </a:rPr>
                        <a:t> </a:t>
                      </a:r>
                      <a:r>
                        <a:rPr lang="en-ZA" sz="1300" spc="10" dirty="0">
                          <a:effectLst/>
                        </a:rPr>
                        <a:t>ended</a:t>
                      </a:r>
                      <a:r>
                        <a:rPr lang="en-ZA" sz="1300" spc="135" dirty="0">
                          <a:effectLst/>
                        </a:rPr>
                        <a:t> </a:t>
                      </a:r>
                      <a:r>
                        <a:rPr lang="en-ZA" sz="1300" spc="10" dirty="0">
                          <a:effectLst/>
                        </a:rPr>
                        <a:t>questions</a:t>
                      </a:r>
                      <a:r>
                        <a:rPr lang="en-ZA" sz="1300" spc="130" dirty="0">
                          <a:effectLst/>
                        </a:rPr>
                        <a:t> </a:t>
                      </a:r>
                      <a:r>
                        <a:rPr lang="en-ZA" sz="1300" spc="10" dirty="0">
                          <a:effectLst/>
                        </a:rPr>
                        <a:t>and</a:t>
                      </a:r>
                      <a:r>
                        <a:rPr lang="en-ZA" sz="1300" spc="135" dirty="0">
                          <a:effectLst/>
                        </a:rPr>
                        <a:t> </a:t>
                      </a:r>
                      <a:r>
                        <a:rPr lang="en-ZA" sz="1300" spc="10" dirty="0">
                          <a:effectLst/>
                        </a:rPr>
                        <a:t>closed</a:t>
                      </a:r>
                      <a:r>
                        <a:rPr lang="en-ZA" sz="1300" spc="130" dirty="0">
                          <a:effectLst/>
                        </a:rPr>
                        <a:t> </a:t>
                      </a:r>
                      <a:r>
                        <a:rPr lang="en-ZA" sz="1300" spc="10" dirty="0">
                          <a:effectLst/>
                        </a:rPr>
                        <a:t>questions</a:t>
                      </a:r>
                      <a:r>
                        <a:rPr lang="en-ZA" sz="1300" spc="135" dirty="0">
                          <a:effectLst/>
                        </a:rPr>
                        <a:t> </a:t>
                      </a:r>
                      <a:r>
                        <a:rPr lang="en-ZA" sz="1300" spc="15" dirty="0">
                          <a:effectLst/>
                        </a:rPr>
                        <a:t>appropriately,</a:t>
                      </a:r>
                      <a:r>
                        <a:rPr lang="en-ZA" sz="1300" spc="220" dirty="0">
                          <a:effectLst/>
                        </a:rPr>
                        <a:t> </a:t>
                      </a:r>
                      <a:r>
                        <a:rPr lang="en-ZA" sz="1300" spc="10" dirty="0">
                          <a:effectLst/>
                        </a:rPr>
                        <a:t>based</a:t>
                      </a:r>
                      <a:r>
                        <a:rPr lang="en-ZA" sz="1300" spc="30" dirty="0">
                          <a:effectLst/>
                        </a:rPr>
                        <a:t> </a:t>
                      </a:r>
                      <a:r>
                        <a:rPr lang="en-ZA" sz="1300" spc="5" dirty="0">
                          <a:effectLst/>
                        </a:rPr>
                        <a:t>on</a:t>
                      </a:r>
                      <a:r>
                        <a:rPr lang="en-ZA" sz="1300" spc="30" dirty="0">
                          <a:effectLst/>
                        </a:rPr>
                        <a:t> </a:t>
                      </a:r>
                      <a:r>
                        <a:rPr lang="en-ZA" sz="1300" spc="10" dirty="0">
                          <a:effectLst/>
                        </a:rPr>
                        <a:t>the</a:t>
                      </a:r>
                      <a:r>
                        <a:rPr lang="en-ZA" sz="1300" spc="30" dirty="0">
                          <a:effectLst/>
                        </a:rPr>
                        <a:t> </a:t>
                      </a:r>
                      <a:r>
                        <a:rPr lang="en-ZA" sz="1300" spc="10" dirty="0">
                          <a:effectLst/>
                        </a:rPr>
                        <a:t>information</a:t>
                      </a:r>
                      <a:r>
                        <a:rPr lang="en-ZA" sz="1300" spc="30" dirty="0">
                          <a:effectLst/>
                        </a:rPr>
                        <a:t> </a:t>
                      </a:r>
                      <a:r>
                        <a:rPr lang="en-ZA" sz="1300" spc="15" dirty="0">
                          <a:effectLst/>
                        </a:rPr>
                        <a:t>needed.</a:t>
                      </a:r>
                      <a:endParaRPr lang="en-ZA" sz="1300" dirty="0">
                        <a:effectLst/>
                      </a:endParaRPr>
                    </a:p>
                    <a:p>
                      <a:pPr marL="0" algn="l">
                        <a:lnSpc>
                          <a:spcPct val="100000"/>
                        </a:lnSpc>
                        <a:spcBef>
                          <a:spcPts val="0"/>
                        </a:spcBef>
                        <a:spcAft>
                          <a:spcPts val="0"/>
                        </a:spcAft>
                      </a:pPr>
                      <a:r>
                        <a:rPr lang="en-ZA" sz="1300" spc="10" dirty="0">
                          <a:effectLst/>
                        </a:rPr>
                        <a:t>HCP</a:t>
                      </a:r>
                      <a:r>
                        <a:rPr lang="en-ZA" sz="1300" spc="60" dirty="0">
                          <a:effectLst/>
                        </a:rPr>
                        <a:t> </a:t>
                      </a:r>
                      <a:r>
                        <a:rPr lang="en-ZA" sz="1300" spc="10" dirty="0">
                          <a:effectLst/>
                        </a:rPr>
                        <a:t>can</a:t>
                      </a:r>
                      <a:r>
                        <a:rPr lang="en-ZA" sz="1300" spc="60" dirty="0">
                          <a:effectLst/>
                        </a:rPr>
                        <a:t> </a:t>
                      </a:r>
                      <a:r>
                        <a:rPr lang="en-ZA" sz="1300" spc="10" dirty="0">
                          <a:effectLst/>
                        </a:rPr>
                        <a:t>use</a:t>
                      </a:r>
                      <a:r>
                        <a:rPr lang="en-ZA" sz="1300" spc="60" dirty="0">
                          <a:effectLst/>
                        </a:rPr>
                        <a:t> </a:t>
                      </a:r>
                      <a:r>
                        <a:rPr lang="en-ZA" sz="1300" spc="10" dirty="0">
                          <a:effectLst/>
                        </a:rPr>
                        <a:t>drawing,</a:t>
                      </a:r>
                      <a:r>
                        <a:rPr lang="en-ZA" sz="1300" spc="60" dirty="0">
                          <a:effectLst/>
                        </a:rPr>
                        <a:t> </a:t>
                      </a:r>
                      <a:r>
                        <a:rPr lang="en-ZA" sz="1300" spc="10" dirty="0">
                          <a:effectLst/>
                        </a:rPr>
                        <a:t>play</a:t>
                      </a:r>
                      <a:r>
                        <a:rPr lang="en-ZA" sz="1300" spc="60" dirty="0">
                          <a:effectLst/>
                        </a:rPr>
                        <a:t> </a:t>
                      </a:r>
                      <a:r>
                        <a:rPr lang="en-ZA" sz="1300" spc="5" dirty="0">
                          <a:effectLst/>
                        </a:rPr>
                        <a:t>or</a:t>
                      </a:r>
                      <a:r>
                        <a:rPr lang="en-ZA" sz="1300" spc="60" dirty="0">
                          <a:effectLst/>
                        </a:rPr>
                        <a:t> </a:t>
                      </a:r>
                      <a:r>
                        <a:rPr lang="en-ZA" sz="1300" spc="10" dirty="0">
                          <a:effectLst/>
                        </a:rPr>
                        <a:t>puppets</a:t>
                      </a:r>
                      <a:r>
                        <a:rPr lang="en-ZA" sz="1300" spc="60" dirty="0">
                          <a:effectLst/>
                        </a:rPr>
                        <a:t> </a:t>
                      </a:r>
                      <a:r>
                        <a:rPr lang="en-ZA" sz="1300" spc="5" dirty="0">
                          <a:effectLst/>
                        </a:rPr>
                        <a:t>to</a:t>
                      </a:r>
                      <a:r>
                        <a:rPr lang="en-ZA" sz="1300" spc="60" dirty="0">
                          <a:effectLst/>
                        </a:rPr>
                        <a:t> </a:t>
                      </a:r>
                      <a:r>
                        <a:rPr lang="en-ZA" sz="1300" spc="10" dirty="0">
                          <a:effectLst/>
                        </a:rPr>
                        <a:t>ask</a:t>
                      </a:r>
                      <a:r>
                        <a:rPr lang="en-ZA" sz="1300" spc="60" dirty="0">
                          <a:effectLst/>
                        </a:rPr>
                        <a:t> </a:t>
                      </a:r>
                      <a:r>
                        <a:rPr lang="en-ZA" sz="1300" spc="10" dirty="0">
                          <a:effectLst/>
                        </a:rPr>
                        <a:t>questions</a:t>
                      </a:r>
                      <a:r>
                        <a:rPr lang="en-ZA" sz="1300" spc="60" dirty="0">
                          <a:effectLst/>
                        </a:rPr>
                        <a:t> </a:t>
                      </a:r>
                      <a:r>
                        <a:rPr lang="en-ZA" sz="1300" spc="10" dirty="0">
                          <a:effectLst/>
                        </a:rPr>
                        <a:t>and</a:t>
                      </a:r>
                      <a:r>
                        <a:rPr lang="en-ZA" sz="1300" spc="60" dirty="0">
                          <a:effectLst/>
                        </a:rPr>
                        <a:t> </a:t>
                      </a:r>
                      <a:r>
                        <a:rPr lang="en-ZA" sz="1300" spc="10" dirty="0">
                          <a:effectLst/>
                        </a:rPr>
                        <a:t>receive</a:t>
                      </a:r>
                      <a:r>
                        <a:rPr lang="en-ZA" sz="1300" spc="60" dirty="0">
                          <a:effectLst/>
                        </a:rPr>
                        <a:t> </a:t>
                      </a:r>
                      <a:r>
                        <a:rPr lang="en-ZA" sz="1300" spc="15" dirty="0">
                          <a:effectLst/>
                        </a:rPr>
                        <a:t>answers</a:t>
                      </a:r>
                      <a:endParaRPr lang="en-ZA" sz="1300" dirty="0">
                        <a:effectLst/>
                      </a:endParaRPr>
                    </a:p>
                    <a:p>
                      <a:pPr marL="0" algn="l">
                        <a:lnSpc>
                          <a:spcPct val="100000"/>
                        </a:lnSpc>
                        <a:spcBef>
                          <a:spcPts val="0"/>
                        </a:spcBef>
                        <a:spcAft>
                          <a:spcPts val="0"/>
                        </a:spcAft>
                      </a:pPr>
                      <a:r>
                        <a:rPr lang="en-ZA" sz="1300" spc="5" dirty="0">
                          <a:effectLst/>
                        </a:rPr>
                        <a:t>so</a:t>
                      </a:r>
                      <a:r>
                        <a:rPr lang="en-ZA" sz="1300" spc="25" dirty="0">
                          <a:effectLst/>
                        </a:rPr>
                        <a:t> </a:t>
                      </a:r>
                      <a:r>
                        <a:rPr lang="en-ZA" sz="1300" spc="10" dirty="0">
                          <a:effectLst/>
                        </a:rPr>
                        <a:t>that</a:t>
                      </a:r>
                      <a:r>
                        <a:rPr lang="en-ZA" sz="1300" spc="30" dirty="0">
                          <a:effectLst/>
                        </a:rPr>
                        <a:t> </a:t>
                      </a:r>
                      <a:r>
                        <a:rPr lang="en-ZA" sz="1300" spc="10" dirty="0">
                          <a:effectLst/>
                        </a:rPr>
                        <a:t>the</a:t>
                      </a:r>
                      <a:r>
                        <a:rPr lang="en-ZA" sz="1300" spc="25" dirty="0">
                          <a:effectLst/>
                        </a:rPr>
                        <a:t> </a:t>
                      </a:r>
                      <a:r>
                        <a:rPr lang="en-ZA" sz="1300" spc="10" dirty="0">
                          <a:effectLst/>
                        </a:rPr>
                        <a:t>child</a:t>
                      </a:r>
                      <a:r>
                        <a:rPr lang="en-ZA" sz="1300" spc="30" dirty="0">
                          <a:effectLst/>
                        </a:rPr>
                        <a:t> </a:t>
                      </a:r>
                      <a:r>
                        <a:rPr lang="en-ZA" sz="1300" spc="10" dirty="0">
                          <a:effectLst/>
                        </a:rPr>
                        <a:t>does</a:t>
                      </a:r>
                      <a:r>
                        <a:rPr lang="en-ZA" sz="1300" spc="30" dirty="0">
                          <a:effectLst/>
                        </a:rPr>
                        <a:t> </a:t>
                      </a:r>
                      <a:r>
                        <a:rPr lang="en-ZA" sz="1300" spc="10" dirty="0">
                          <a:effectLst/>
                        </a:rPr>
                        <a:t>not</a:t>
                      </a:r>
                      <a:r>
                        <a:rPr lang="en-ZA" sz="1300" spc="25" dirty="0">
                          <a:effectLst/>
                        </a:rPr>
                        <a:t> </a:t>
                      </a:r>
                      <a:r>
                        <a:rPr lang="en-ZA" sz="1300" spc="10" dirty="0">
                          <a:effectLst/>
                        </a:rPr>
                        <a:t>feel</a:t>
                      </a:r>
                      <a:r>
                        <a:rPr lang="en-ZA" sz="1300" spc="30" dirty="0">
                          <a:effectLst/>
                        </a:rPr>
                        <a:t> </a:t>
                      </a:r>
                      <a:r>
                        <a:rPr lang="en-ZA" sz="1300" spc="15" dirty="0">
                          <a:effectLst/>
                        </a:rPr>
                        <a:t>intimidated.</a:t>
                      </a:r>
                      <a:endParaRPr lang="en-ZA" sz="1300" dirty="0">
                        <a:solidFill>
                          <a:srgbClr val="58595B"/>
                        </a:solidFill>
                        <a:effectLst/>
                        <a:latin typeface="Arial" panose="020B060402020202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094885879"/>
                  </a:ext>
                </a:extLst>
              </a:tr>
              <a:tr h="370840">
                <a:tc>
                  <a:txBody>
                    <a:bodyPr/>
                    <a:lstStyle/>
                    <a:p>
                      <a:pPr marL="0" marR="0" indent="0" algn="l" defTabSz="914290" rtl="0" eaLnBrk="1" fontAlgn="auto" latinLnBrk="0" hangingPunct="1">
                        <a:lnSpc>
                          <a:spcPct val="100000"/>
                        </a:lnSpc>
                        <a:spcBef>
                          <a:spcPts val="0"/>
                        </a:spcBef>
                        <a:spcAft>
                          <a:spcPts val="0"/>
                        </a:spcAft>
                        <a:buClrTx/>
                        <a:buSzTx/>
                        <a:buFontTx/>
                        <a:buNone/>
                        <a:tabLst/>
                        <a:defRPr/>
                      </a:pPr>
                      <a:r>
                        <a:rPr lang="en-ZA" sz="1800" spc="20" dirty="0">
                          <a:effectLst/>
                        </a:rPr>
                        <a:t>Silence</a:t>
                      </a:r>
                      <a:endParaRPr lang="en-ZA" dirty="0"/>
                    </a:p>
                  </a:txBody>
                  <a:tcPr anchor="ctr"/>
                </a:tc>
                <a:tc>
                  <a:txBody>
                    <a:bodyPr/>
                    <a:lstStyle/>
                    <a:p>
                      <a:pPr marL="0" algn="l">
                        <a:spcBef>
                          <a:spcPts val="0"/>
                        </a:spcBef>
                        <a:spcAft>
                          <a:spcPts val="0"/>
                        </a:spcAft>
                      </a:pPr>
                      <a:r>
                        <a:rPr lang="en-ZA" sz="1300" spc="10" dirty="0">
                          <a:effectLst/>
                        </a:rPr>
                        <a:t>Silence</a:t>
                      </a:r>
                      <a:r>
                        <a:rPr lang="en-ZA" sz="1300" spc="35" dirty="0">
                          <a:effectLst/>
                        </a:rPr>
                        <a:t> </a:t>
                      </a:r>
                      <a:r>
                        <a:rPr lang="en-ZA" sz="1300" spc="5" dirty="0">
                          <a:effectLst/>
                        </a:rPr>
                        <a:t>in</a:t>
                      </a:r>
                      <a:r>
                        <a:rPr lang="en-ZA" sz="1300" spc="35" dirty="0">
                          <a:effectLst/>
                        </a:rPr>
                        <a:t> </a:t>
                      </a:r>
                      <a:r>
                        <a:rPr lang="en-ZA" sz="1300" dirty="0">
                          <a:effectLst/>
                        </a:rPr>
                        <a:t>a</a:t>
                      </a:r>
                      <a:r>
                        <a:rPr lang="en-ZA" sz="1300" spc="35" dirty="0">
                          <a:effectLst/>
                        </a:rPr>
                        <a:t> </a:t>
                      </a:r>
                      <a:r>
                        <a:rPr lang="en-ZA" sz="1300" spc="10" dirty="0">
                          <a:effectLst/>
                        </a:rPr>
                        <a:t>session</a:t>
                      </a:r>
                      <a:r>
                        <a:rPr lang="en-ZA" sz="1300" spc="35" dirty="0">
                          <a:effectLst/>
                        </a:rPr>
                        <a:t> </a:t>
                      </a:r>
                      <a:r>
                        <a:rPr lang="en-ZA" sz="1300" spc="10" dirty="0">
                          <a:effectLst/>
                        </a:rPr>
                        <a:t>should</a:t>
                      </a:r>
                      <a:r>
                        <a:rPr lang="en-ZA" sz="1300" spc="35" dirty="0">
                          <a:effectLst/>
                        </a:rPr>
                        <a:t> </a:t>
                      </a:r>
                      <a:r>
                        <a:rPr lang="en-ZA" sz="1300" spc="5" dirty="0">
                          <a:effectLst/>
                        </a:rPr>
                        <a:t>be</a:t>
                      </a:r>
                      <a:r>
                        <a:rPr lang="en-ZA" sz="1300" spc="35" dirty="0">
                          <a:effectLst/>
                        </a:rPr>
                        <a:t> </a:t>
                      </a:r>
                      <a:r>
                        <a:rPr lang="en-ZA" sz="1300" spc="10" dirty="0">
                          <a:effectLst/>
                        </a:rPr>
                        <a:t>recognised</a:t>
                      </a:r>
                      <a:r>
                        <a:rPr lang="en-ZA" sz="1300" spc="35" dirty="0">
                          <a:effectLst/>
                        </a:rPr>
                        <a:t> </a:t>
                      </a:r>
                      <a:r>
                        <a:rPr lang="en-ZA" sz="1300" spc="5" dirty="0">
                          <a:effectLst/>
                        </a:rPr>
                        <a:t>as</a:t>
                      </a:r>
                      <a:r>
                        <a:rPr lang="en-ZA" sz="1300" spc="35" dirty="0">
                          <a:effectLst/>
                        </a:rPr>
                        <a:t> </a:t>
                      </a:r>
                      <a:r>
                        <a:rPr lang="en-ZA" sz="1300" spc="10" dirty="0">
                          <a:effectLst/>
                        </a:rPr>
                        <a:t>acceptable.</a:t>
                      </a:r>
                      <a:r>
                        <a:rPr lang="en-ZA" sz="1300" spc="35" dirty="0">
                          <a:effectLst/>
                        </a:rPr>
                        <a:t> </a:t>
                      </a:r>
                      <a:r>
                        <a:rPr lang="en-ZA" sz="1300" spc="10" dirty="0">
                          <a:effectLst/>
                        </a:rPr>
                        <a:t>The</a:t>
                      </a:r>
                      <a:r>
                        <a:rPr lang="en-ZA" sz="1300" spc="35" dirty="0">
                          <a:effectLst/>
                        </a:rPr>
                        <a:t> </a:t>
                      </a:r>
                      <a:r>
                        <a:rPr lang="en-ZA" sz="1300" spc="10" dirty="0">
                          <a:effectLst/>
                        </a:rPr>
                        <a:t>child</a:t>
                      </a:r>
                      <a:r>
                        <a:rPr lang="en-ZA" sz="1300" spc="35" dirty="0">
                          <a:effectLst/>
                        </a:rPr>
                        <a:t> </a:t>
                      </a:r>
                      <a:r>
                        <a:rPr lang="en-ZA" sz="1300" spc="10" dirty="0">
                          <a:effectLst/>
                        </a:rPr>
                        <a:t>may</a:t>
                      </a:r>
                      <a:r>
                        <a:rPr lang="en-ZA" sz="1300" spc="35" dirty="0">
                          <a:effectLst/>
                        </a:rPr>
                        <a:t> </a:t>
                      </a:r>
                      <a:r>
                        <a:rPr lang="en-ZA" sz="1300" spc="15" dirty="0">
                          <a:effectLst/>
                        </a:rPr>
                        <a:t>need</a:t>
                      </a:r>
                      <a:endParaRPr lang="en-ZA" sz="1300" dirty="0">
                        <a:effectLst/>
                      </a:endParaRPr>
                    </a:p>
                    <a:p>
                      <a:pPr marL="0" algn="l">
                        <a:spcBef>
                          <a:spcPts val="0"/>
                        </a:spcBef>
                        <a:spcAft>
                          <a:spcPts val="0"/>
                        </a:spcAft>
                      </a:pPr>
                      <a:r>
                        <a:rPr lang="en-ZA" sz="1300" spc="10" dirty="0">
                          <a:effectLst/>
                        </a:rPr>
                        <a:t>time</a:t>
                      </a:r>
                      <a:r>
                        <a:rPr lang="en-ZA" sz="1300" spc="25" dirty="0">
                          <a:effectLst/>
                        </a:rPr>
                        <a:t> </a:t>
                      </a:r>
                      <a:r>
                        <a:rPr lang="en-ZA" sz="1300" spc="5" dirty="0">
                          <a:effectLst/>
                        </a:rPr>
                        <a:t>to</a:t>
                      </a:r>
                      <a:r>
                        <a:rPr lang="en-ZA" sz="1300" spc="25" dirty="0">
                          <a:effectLst/>
                        </a:rPr>
                        <a:t> </a:t>
                      </a:r>
                      <a:r>
                        <a:rPr lang="en-ZA" sz="1300" spc="10" dirty="0">
                          <a:effectLst/>
                        </a:rPr>
                        <a:t>process</a:t>
                      </a:r>
                      <a:r>
                        <a:rPr lang="en-ZA" sz="1300" spc="30" dirty="0">
                          <a:effectLst/>
                        </a:rPr>
                        <a:t> </a:t>
                      </a:r>
                      <a:r>
                        <a:rPr lang="en-ZA" sz="1300" spc="10" dirty="0">
                          <a:effectLst/>
                        </a:rPr>
                        <a:t>and</a:t>
                      </a:r>
                      <a:r>
                        <a:rPr lang="en-ZA" sz="1300" spc="25" dirty="0">
                          <a:effectLst/>
                        </a:rPr>
                        <a:t> </a:t>
                      </a:r>
                      <a:r>
                        <a:rPr lang="en-ZA" sz="1300" spc="10" dirty="0">
                          <a:effectLst/>
                        </a:rPr>
                        <a:t>understand</a:t>
                      </a:r>
                      <a:r>
                        <a:rPr lang="en-ZA" sz="1300" spc="30" dirty="0">
                          <a:effectLst/>
                        </a:rPr>
                        <a:t> </a:t>
                      </a:r>
                      <a:r>
                        <a:rPr lang="en-ZA" sz="1300" spc="10" dirty="0">
                          <a:effectLst/>
                        </a:rPr>
                        <a:t>things.</a:t>
                      </a:r>
                      <a:r>
                        <a:rPr lang="en-ZA" sz="1300" spc="25" dirty="0">
                          <a:effectLst/>
                        </a:rPr>
                        <a:t> </a:t>
                      </a:r>
                      <a:r>
                        <a:rPr lang="en-ZA" sz="1300" spc="10" dirty="0">
                          <a:effectLst/>
                        </a:rPr>
                        <a:t>Allow</a:t>
                      </a:r>
                      <a:r>
                        <a:rPr lang="en-ZA" sz="1300" spc="30" dirty="0">
                          <a:effectLst/>
                        </a:rPr>
                        <a:t> </a:t>
                      </a:r>
                      <a:r>
                        <a:rPr lang="en-ZA" sz="1300" spc="10" dirty="0">
                          <a:effectLst/>
                        </a:rPr>
                        <a:t>them</a:t>
                      </a:r>
                      <a:r>
                        <a:rPr lang="en-ZA" sz="1300" spc="25" dirty="0">
                          <a:effectLst/>
                        </a:rPr>
                        <a:t> </a:t>
                      </a:r>
                      <a:r>
                        <a:rPr lang="en-ZA" sz="1300" spc="10" dirty="0">
                          <a:effectLst/>
                        </a:rPr>
                        <a:t>the</a:t>
                      </a:r>
                      <a:r>
                        <a:rPr lang="en-ZA" sz="1300" spc="30" dirty="0">
                          <a:effectLst/>
                        </a:rPr>
                        <a:t> </a:t>
                      </a:r>
                      <a:r>
                        <a:rPr lang="en-ZA" sz="1300" spc="15" dirty="0">
                          <a:effectLst/>
                        </a:rPr>
                        <a:t>time.</a:t>
                      </a:r>
                      <a:endParaRPr lang="en-ZA" sz="1300" dirty="0">
                        <a:solidFill>
                          <a:srgbClr val="58595B"/>
                        </a:solidFill>
                        <a:effectLst/>
                        <a:latin typeface="Arial" panose="020B060402020202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297348813"/>
                  </a:ext>
                </a:extLst>
              </a:tr>
            </a:tbl>
          </a:graphicData>
        </a:graphic>
      </p:graphicFrame>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192884"/>
            <a:ext cx="1345264" cy="47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21699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8284" y="43849"/>
            <a:ext cx="7390060" cy="648847"/>
          </a:xfrm>
          <a:prstGeom prst="rect">
            <a:avLst/>
          </a:prstGeom>
        </p:spPr>
        <p:txBody>
          <a:bodyPr anchor="ctr"/>
          <a:lstStyle>
            <a:lvl1pPr algn="ctr" defTabSz="914290" rtl="0" eaLnBrk="1" latinLnBrk="0" hangingPunct="1">
              <a:spcBef>
                <a:spcPct val="0"/>
              </a:spcBef>
              <a:buNone/>
              <a:defRPr sz="4400" kern="1200">
                <a:solidFill>
                  <a:schemeClr val="tx1"/>
                </a:solidFill>
                <a:latin typeface="+mj-lt"/>
                <a:ea typeface="+mj-ea"/>
                <a:cs typeface="+mj-cs"/>
              </a:defRPr>
            </a:lvl1pPr>
          </a:lstStyle>
          <a:p>
            <a:pPr algn="l"/>
            <a:r>
              <a:rPr lang="en-US" altLang="en-US" sz="2400" dirty="0">
                <a:solidFill>
                  <a:schemeClr val="bg1"/>
                </a:solidFill>
                <a:cs typeface="Arial" panose="020B0604020202020204" pitchFamily="34" charset="0"/>
              </a:rPr>
              <a:t>Chapter 5: Disclosure in the context of a child</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093296"/>
            <a:ext cx="1345264" cy="47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 name="Table 13"/>
          <p:cNvGraphicFramePr>
            <a:graphicFrameLocks noGrp="1"/>
          </p:cNvGraphicFramePr>
          <p:nvPr>
            <p:extLst>
              <p:ext uri="{D42A27DB-BD31-4B8C-83A1-F6EECF244321}">
                <p14:modId xmlns:p14="http://schemas.microsoft.com/office/powerpoint/2010/main" val="1679682447"/>
              </p:ext>
            </p:extLst>
          </p:nvPr>
        </p:nvGraphicFramePr>
        <p:xfrm>
          <a:off x="387116" y="1628800"/>
          <a:ext cx="8289340" cy="4389120"/>
        </p:xfrm>
        <a:graphic>
          <a:graphicData uri="http://schemas.openxmlformats.org/drawingml/2006/table">
            <a:tbl>
              <a:tblPr firstRow="1" bandRow="1">
                <a:tableStyleId>{93296810-A885-4BE3-A3E7-6D5BEEA58F35}</a:tableStyleId>
              </a:tblPr>
              <a:tblGrid>
                <a:gridCol w="2816732">
                  <a:extLst>
                    <a:ext uri="{9D8B030D-6E8A-4147-A177-3AD203B41FA5}">
                      <a16:colId xmlns:a16="http://schemas.microsoft.com/office/drawing/2014/main" val="61417970"/>
                    </a:ext>
                  </a:extLst>
                </a:gridCol>
                <a:gridCol w="5472608">
                  <a:extLst>
                    <a:ext uri="{9D8B030D-6E8A-4147-A177-3AD203B41FA5}">
                      <a16:colId xmlns:a16="http://schemas.microsoft.com/office/drawing/2014/main" val="2712637372"/>
                    </a:ext>
                  </a:extLst>
                </a:gridCol>
              </a:tblGrid>
              <a:tr h="364198">
                <a:tc gridSpan="2">
                  <a:txBody>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lang="en-US" dirty="0"/>
                        <a:t>Age 3 – 5 years</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dirty="0"/>
                    </a:p>
                  </a:txBody>
                  <a:tcPr/>
                </a:tc>
                <a:extLst>
                  <a:ext uri="{0D108BD9-81ED-4DB2-BD59-A6C34878D82A}">
                    <a16:rowId xmlns:a16="http://schemas.microsoft.com/office/drawing/2014/main" val="3304380760"/>
                  </a:ext>
                </a:extLst>
              </a:tr>
              <a:tr h="364198">
                <a:tc>
                  <a:txBody>
                    <a:bodyPr/>
                    <a:lstStyle/>
                    <a:p>
                      <a:pPr marL="0" marR="0" indent="0" algn="ctr" defTabSz="914290" rtl="0" eaLnBrk="1" fontAlgn="auto" latinLnBrk="0" hangingPunct="1">
                        <a:lnSpc>
                          <a:spcPct val="100000"/>
                        </a:lnSpc>
                        <a:spcBef>
                          <a:spcPts val="0"/>
                        </a:spcBef>
                        <a:spcAft>
                          <a:spcPts val="0"/>
                        </a:spcAft>
                        <a:buClrTx/>
                        <a:buSzTx/>
                        <a:buFontTx/>
                        <a:buNone/>
                        <a:tabLst/>
                        <a:defRPr/>
                      </a:pPr>
                      <a:r>
                        <a:rPr lang="en-ZA" b="1" dirty="0"/>
                        <a:t>Tools to 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290" rtl="0" eaLnBrk="1" fontAlgn="auto" latinLnBrk="0" hangingPunct="1">
                        <a:lnSpc>
                          <a:spcPct val="100000"/>
                        </a:lnSpc>
                        <a:spcBef>
                          <a:spcPts val="0"/>
                        </a:spcBef>
                        <a:spcAft>
                          <a:spcPts val="0"/>
                        </a:spcAft>
                        <a:buClrTx/>
                        <a:buSzTx/>
                        <a:buFontTx/>
                        <a:buNone/>
                        <a:tabLst/>
                        <a:defRPr/>
                      </a:pPr>
                      <a:r>
                        <a:rPr lang="en-ZA" b="1" dirty="0"/>
                        <a:t>Talk about: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732133"/>
                  </a:ext>
                </a:extLst>
              </a:tr>
              <a:tr h="3592085">
                <a:tc>
                  <a:txBody>
                    <a:bodyPr/>
                    <a:lstStyle/>
                    <a:p>
                      <a:pPr marL="285750" indent="-285750">
                        <a:buFont typeface="Arial" panose="020B0604020202020204" pitchFamily="34" charset="0"/>
                        <a:buChar char="•"/>
                      </a:pPr>
                      <a:r>
                        <a:rPr lang="en-ZA" dirty="0"/>
                        <a:t>Use stories to talk to the child</a:t>
                      </a:r>
                    </a:p>
                    <a:p>
                      <a:pPr marL="285750" indent="-285750">
                        <a:buFont typeface="Arial" panose="020B0604020202020204" pitchFamily="34" charset="0"/>
                        <a:buChar char="•"/>
                      </a:pPr>
                      <a:r>
                        <a:rPr lang="en-ZA" dirty="0"/>
                        <a:t>Puppets work well</a:t>
                      </a:r>
                    </a:p>
                    <a:p>
                      <a:pPr marL="285750" indent="-285750">
                        <a:buFont typeface="Arial" panose="020B0604020202020204" pitchFamily="34" charset="0"/>
                        <a:buChar char="•"/>
                      </a:pPr>
                      <a:r>
                        <a:rPr lang="en-ZA" dirty="0"/>
                        <a:t>Use concrete examples</a:t>
                      </a:r>
                    </a:p>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ZA" dirty="0"/>
                        <a:t>Going to the clinic to keep your body well</a:t>
                      </a:r>
                    </a:p>
                    <a:p>
                      <a:pPr marL="285750" indent="-285750">
                        <a:buFont typeface="Arial" panose="020B0604020202020204" pitchFamily="34" charset="0"/>
                        <a:buChar char="•"/>
                      </a:pPr>
                      <a:r>
                        <a:rPr lang="en-ZA" dirty="0"/>
                        <a:t>“Do you know that there are things that we can do to keep our bodies health?”</a:t>
                      </a:r>
                    </a:p>
                    <a:p>
                      <a:pPr marL="285750" indent="-285750">
                        <a:buFont typeface="Arial" panose="020B0604020202020204" pitchFamily="34" charset="0"/>
                        <a:buChar char="•"/>
                      </a:pPr>
                      <a:r>
                        <a:rPr lang="en-ZA" dirty="0"/>
                        <a:t>Sometimes foods (unhealthy/treats) and everyday foods (healthy – should be eaten every day)</a:t>
                      </a:r>
                    </a:p>
                    <a:p>
                      <a:pPr marL="285750" indent="-285750">
                        <a:buFont typeface="Arial" panose="020B0604020202020204" pitchFamily="34" charset="0"/>
                        <a:buChar char="•"/>
                      </a:pPr>
                      <a:r>
                        <a:rPr lang="en-ZA" dirty="0"/>
                        <a:t>Keeping active – sport or playing outside</a:t>
                      </a:r>
                    </a:p>
                    <a:p>
                      <a:pPr marL="285750" indent="-285750">
                        <a:buFont typeface="Arial" panose="020B0604020202020204" pitchFamily="34" charset="0"/>
                        <a:buChar char="•"/>
                      </a:pPr>
                      <a:r>
                        <a:rPr lang="en-ZA" dirty="0"/>
                        <a:t>Drinking water</a:t>
                      </a:r>
                    </a:p>
                    <a:p>
                      <a:pPr marL="285750" indent="-285750">
                        <a:buFont typeface="Arial" panose="020B0604020202020204" pitchFamily="34" charset="0"/>
                        <a:buChar char="•"/>
                      </a:pPr>
                      <a:r>
                        <a:rPr lang="en-ZA" dirty="0"/>
                        <a:t>Germs that can be in our bodies to make us sick: Dizzy Diarrhoea, </a:t>
                      </a:r>
                      <a:r>
                        <a:rPr lang="en-ZA" dirty="0" err="1"/>
                        <a:t>Vallerie</a:t>
                      </a:r>
                      <a:r>
                        <a:rPr lang="en-ZA" dirty="0"/>
                        <a:t> the Vomiting Germ (see the Talk Tool)</a:t>
                      </a:r>
                    </a:p>
                    <a:p>
                      <a:pPr marL="285750" indent="-285750">
                        <a:buFont typeface="Arial" panose="020B0604020202020204" pitchFamily="34" charset="0"/>
                        <a:buChar char="•"/>
                      </a:pPr>
                      <a:r>
                        <a:rPr lang="en-ZA" dirty="0"/>
                        <a:t>Taking our medicine – use concrete examples, like “the medicine will put the germ to sleep”</a:t>
                      </a:r>
                    </a:p>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3392489"/>
                  </a:ext>
                </a:extLst>
              </a:tr>
            </a:tbl>
          </a:graphicData>
        </a:graphic>
      </p:graphicFrame>
      <p:sp>
        <p:nvSpPr>
          <p:cNvPr id="3" name="TextBox 2"/>
          <p:cNvSpPr txBox="1"/>
          <p:nvPr/>
        </p:nvSpPr>
        <p:spPr>
          <a:xfrm>
            <a:off x="539552" y="1052736"/>
            <a:ext cx="5904656" cy="369332"/>
          </a:xfrm>
          <a:prstGeom prst="rect">
            <a:avLst/>
          </a:prstGeom>
          <a:noFill/>
        </p:spPr>
        <p:txBody>
          <a:bodyPr wrap="square" rtlCol="0">
            <a:spAutoFit/>
          </a:bodyPr>
          <a:lstStyle/>
          <a:p>
            <a:r>
              <a:rPr lang="en-ZA" b="1" dirty="0"/>
              <a:t>Talking to 3 – 5 year olds</a:t>
            </a:r>
          </a:p>
        </p:txBody>
      </p:sp>
    </p:spTree>
    <p:extLst>
      <p:ext uri="{BB962C8B-B14F-4D97-AF65-F5344CB8AC3E}">
        <p14:creationId xmlns:p14="http://schemas.microsoft.com/office/powerpoint/2010/main" val="4280062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98290" y="1121689"/>
            <a:ext cx="7850591" cy="4850553"/>
          </a:xfrm>
          <a:prstGeom prst="rect">
            <a:avLst/>
          </a:prstGeom>
        </p:spPr>
        <p:txBody>
          <a:bodyPr/>
          <a:lst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altLang="en-US" sz="2800" dirty="0">
                <a:cs typeface="Arial" panose="020B0604020202020204" pitchFamily="34" charset="0"/>
              </a:rPr>
              <a:t>Definitions</a:t>
            </a:r>
          </a:p>
          <a:p>
            <a:pPr marL="0" indent="0">
              <a:buFont typeface="Arial" pitchFamily="34" charset="0"/>
              <a:buNone/>
            </a:pPr>
            <a:endParaRPr lang="en-US" altLang="en-US" sz="2800" dirty="0">
              <a:cs typeface="Arial" panose="020B0604020202020204" pitchFamily="34" charset="0"/>
            </a:endParaRPr>
          </a:p>
          <a:p>
            <a:pPr marL="0" indent="0">
              <a:buFont typeface="Arial" pitchFamily="34" charset="0"/>
              <a:buNone/>
            </a:pPr>
            <a:endParaRPr lang="en-US" altLang="en-US" sz="2800" dirty="0">
              <a:cs typeface="Arial" panose="020B0604020202020204" pitchFamily="34" charset="0"/>
            </a:endParaRPr>
          </a:p>
        </p:txBody>
      </p:sp>
      <p:sp>
        <p:nvSpPr>
          <p:cNvPr id="5" name="Title 1"/>
          <p:cNvSpPr txBox="1">
            <a:spLocks/>
          </p:cNvSpPr>
          <p:nvPr/>
        </p:nvSpPr>
        <p:spPr>
          <a:xfrm>
            <a:off x="278284" y="43849"/>
            <a:ext cx="7126781" cy="648847"/>
          </a:xfrm>
          <a:prstGeom prst="rect">
            <a:avLst/>
          </a:prstGeom>
        </p:spPr>
        <p:txBody>
          <a:bodyPr anchor="ctr"/>
          <a:lstStyle>
            <a:lvl1pPr algn="ctr" defTabSz="914290" rtl="0" eaLnBrk="1" latinLnBrk="0" hangingPunct="1">
              <a:spcBef>
                <a:spcPct val="0"/>
              </a:spcBef>
              <a:buNone/>
              <a:defRPr sz="4400" kern="1200">
                <a:solidFill>
                  <a:schemeClr val="tx1"/>
                </a:solidFill>
                <a:latin typeface="+mj-lt"/>
                <a:ea typeface="+mj-ea"/>
                <a:cs typeface="+mj-cs"/>
              </a:defRPr>
            </a:lvl1pPr>
          </a:lstStyle>
          <a:p>
            <a:pPr algn="l"/>
            <a:r>
              <a:rPr lang="en-US" altLang="en-US" sz="2600" dirty="0">
                <a:solidFill>
                  <a:schemeClr val="bg1"/>
                </a:solidFill>
                <a:latin typeface="+mn-lt"/>
                <a:cs typeface="Arial" panose="020B0604020202020204" pitchFamily="34" charset="0"/>
              </a:rPr>
              <a:t>Chapter 1: Disclosure Guiding Principles</a:t>
            </a:r>
          </a:p>
        </p:txBody>
      </p:sp>
      <p:graphicFrame>
        <p:nvGraphicFramePr>
          <p:cNvPr id="7" name="Table 6"/>
          <p:cNvGraphicFramePr>
            <a:graphicFrameLocks noGrp="1"/>
          </p:cNvGraphicFramePr>
          <p:nvPr>
            <p:extLst>
              <p:ext uri="{D42A27DB-BD31-4B8C-83A1-F6EECF244321}">
                <p14:modId xmlns:p14="http://schemas.microsoft.com/office/powerpoint/2010/main" val="574626479"/>
              </p:ext>
            </p:extLst>
          </p:nvPr>
        </p:nvGraphicFramePr>
        <p:xfrm>
          <a:off x="467544" y="1748760"/>
          <a:ext cx="7850592" cy="3840480"/>
        </p:xfrm>
        <a:graphic>
          <a:graphicData uri="http://schemas.openxmlformats.org/drawingml/2006/table">
            <a:tbl>
              <a:tblPr firstRow="1" bandRow="1">
                <a:tableStyleId>{5C22544A-7EE6-4342-B048-85BDC9FD1C3A}</a:tableStyleId>
              </a:tblPr>
              <a:tblGrid>
                <a:gridCol w="3925296">
                  <a:extLst>
                    <a:ext uri="{9D8B030D-6E8A-4147-A177-3AD203B41FA5}">
                      <a16:colId xmlns:a16="http://schemas.microsoft.com/office/drawing/2014/main" val="2802047853"/>
                    </a:ext>
                  </a:extLst>
                </a:gridCol>
                <a:gridCol w="3925296">
                  <a:extLst>
                    <a:ext uri="{9D8B030D-6E8A-4147-A177-3AD203B41FA5}">
                      <a16:colId xmlns:a16="http://schemas.microsoft.com/office/drawing/2014/main" val="1011727166"/>
                    </a:ext>
                  </a:extLst>
                </a:gridCol>
              </a:tblGrid>
              <a:tr h="370840">
                <a:tc>
                  <a:txBody>
                    <a:bodyPr/>
                    <a:lstStyle/>
                    <a:p>
                      <a:r>
                        <a:rPr lang="en-US" sz="2800" b="0" dirty="0"/>
                        <a:t>Health</a:t>
                      </a:r>
                      <a:endParaRPr lang="en-ZA" sz="28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marL="0" marR="0" indent="0" algn="just" defTabSz="914290" rtl="0" eaLnBrk="1" fontAlgn="auto" latinLnBrk="0" hangingPunct="1">
                        <a:lnSpc>
                          <a:spcPct val="100000"/>
                        </a:lnSpc>
                        <a:spcBef>
                          <a:spcPts val="0"/>
                        </a:spcBef>
                        <a:spcAft>
                          <a:spcPts val="0"/>
                        </a:spcAft>
                        <a:buClrTx/>
                        <a:buSzTx/>
                        <a:buFontTx/>
                        <a:buNone/>
                        <a:tabLst/>
                        <a:defRPr/>
                      </a:pPr>
                      <a:r>
                        <a:rPr lang="en-ZA" sz="1800" b="0" kern="1200" dirty="0">
                          <a:solidFill>
                            <a:schemeClr val="lt1"/>
                          </a:solidFill>
                          <a:effectLst/>
                          <a:latin typeface="+mn-lt"/>
                          <a:ea typeface="+mn-ea"/>
                          <a:cs typeface="+mn-cs"/>
                        </a:rPr>
                        <a:t>Health is a state of complete physical, mental and social well-being and not merely the absence of disease or infirmity (WHO definition,</a:t>
                      </a:r>
                      <a:r>
                        <a:rPr lang="en-ZA" sz="1800" b="0" kern="1200" baseline="0" dirty="0">
                          <a:solidFill>
                            <a:schemeClr val="lt1"/>
                          </a:solidFill>
                          <a:effectLst/>
                          <a:latin typeface="+mn-lt"/>
                          <a:ea typeface="+mn-ea"/>
                          <a:cs typeface="+mn-cs"/>
                        </a:rPr>
                        <a:t> </a:t>
                      </a:r>
                      <a:r>
                        <a:rPr lang="en-ZA" sz="1800" b="0" kern="1200" dirty="0">
                          <a:solidFill>
                            <a:schemeClr val="lt1"/>
                          </a:solidFill>
                          <a:effectLst/>
                          <a:latin typeface="+mn-lt"/>
                          <a:ea typeface="+mn-ea"/>
                          <a:cs typeface="+mn-cs"/>
                        </a:rPr>
                        <a:t>1946).</a:t>
                      </a:r>
                      <a:endParaRPr lang="en-ZA"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549985842"/>
                  </a:ext>
                </a:extLst>
              </a:tr>
              <a:tr h="370840">
                <a:tc>
                  <a:txBody>
                    <a:bodyPr/>
                    <a:lstStyle/>
                    <a:p>
                      <a:r>
                        <a:rPr lang="en-US" sz="2800" b="0" dirty="0">
                          <a:solidFill>
                            <a:schemeClr val="bg1"/>
                          </a:solidFill>
                        </a:rPr>
                        <a:t>Family</a:t>
                      </a:r>
                      <a:endParaRPr lang="en-ZA" sz="2800" b="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marL="0" marR="0" indent="0" algn="just" defTabSz="914290" rtl="0" eaLnBrk="1" fontAlgn="auto" latinLnBrk="0" hangingPunct="1">
                        <a:lnSpc>
                          <a:spcPct val="100000"/>
                        </a:lnSpc>
                        <a:spcBef>
                          <a:spcPts val="0"/>
                        </a:spcBef>
                        <a:spcAft>
                          <a:spcPts val="0"/>
                        </a:spcAft>
                        <a:buClrTx/>
                        <a:buSzTx/>
                        <a:buFontTx/>
                        <a:buNone/>
                        <a:tabLst/>
                        <a:defRPr/>
                      </a:pPr>
                      <a:r>
                        <a:rPr lang="en-ZA" sz="1800" b="0" kern="1200" dirty="0">
                          <a:solidFill>
                            <a:schemeClr val="bg1"/>
                          </a:solidFill>
                          <a:effectLst/>
                          <a:latin typeface="+mn-lt"/>
                          <a:ea typeface="+mn-ea"/>
                          <a:cs typeface="+mn-cs"/>
                        </a:rPr>
                        <a:t>These are the face-to-face interactions within the family group, mainly between a C&amp;A and PCG. There is more than one picture of what a family looks like - it is the quality of the relationships and interactions that are important.</a:t>
                      </a:r>
                      <a:endParaRPr lang="en-ZA"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1376266377"/>
                  </a:ext>
                </a:extLst>
              </a:tr>
              <a:tr h="370840">
                <a:tc>
                  <a:txBody>
                    <a:bodyPr/>
                    <a:lstStyle/>
                    <a:p>
                      <a:r>
                        <a:rPr lang="en-US" sz="2800" b="0" dirty="0">
                          <a:solidFill>
                            <a:schemeClr val="bg1"/>
                          </a:solidFill>
                        </a:rPr>
                        <a:t>Primary Caregiver</a:t>
                      </a:r>
                      <a:endParaRPr lang="en-ZA" sz="2800" b="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marL="0" marR="0" indent="0" algn="just" defTabSz="914290" rtl="0" eaLnBrk="1" fontAlgn="auto" latinLnBrk="0" hangingPunct="1">
                        <a:lnSpc>
                          <a:spcPct val="100000"/>
                        </a:lnSpc>
                        <a:spcBef>
                          <a:spcPts val="0"/>
                        </a:spcBef>
                        <a:spcAft>
                          <a:spcPts val="0"/>
                        </a:spcAft>
                        <a:buClrTx/>
                        <a:buSzTx/>
                        <a:buFontTx/>
                        <a:buNone/>
                        <a:tabLst/>
                        <a:defRPr/>
                      </a:pPr>
                      <a:r>
                        <a:rPr lang="en-ZA" sz="1800" b="0" kern="1200" dirty="0">
                          <a:solidFill>
                            <a:schemeClr val="bg1"/>
                          </a:solidFill>
                          <a:effectLst/>
                          <a:latin typeface="+mn-lt"/>
                          <a:ea typeface="+mn-ea"/>
                          <a:cs typeface="+mn-cs"/>
                        </a:rPr>
                        <a:t>The parent, legal guardian or person responsible for providing primary care to the C&amp;A.</a:t>
                      </a:r>
                      <a:endParaRPr lang="en-ZA"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1596176815"/>
                  </a:ext>
                </a:extLst>
              </a:tr>
            </a:tbl>
          </a:graphicData>
        </a:graphic>
      </p:graphicFrame>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284" y="5972243"/>
            <a:ext cx="1345264" cy="47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20408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8284" y="43849"/>
            <a:ext cx="7390060" cy="648847"/>
          </a:xfrm>
          <a:prstGeom prst="rect">
            <a:avLst/>
          </a:prstGeom>
        </p:spPr>
        <p:txBody>
          <a:bodyPr anchor="ctr"/>
          <a:lstStyle>
            <a:lvl1pPr algn="ctr" defTabSz="914290" rtl="0" eaLnBrk="1" latinLnBrk="0" hangingPunct="1">
              <a:spcBef>
                <a:spcPct val="0"/>
              </a:spcBef>
              <a:buNone/>
              <a:defRPr sz="4400" kern="1200">
                <a:solidFill>
                  <a:schemeClr val="tx1"/>
                </a:solidFill>
                <a:latin typeface="+mj-lt"/>
                <a:ea typeface="+mj-ea"/>
                <a:cs typeface="+mj-cs"/>
              </a:defRPr>
            </a:lvl1pPr>
          </a:lstStyle>
          <a:p>
            <a:pPr algn="l"/>
            <a:r>
              <a:rPr lang="en-US" altLang="en-US" sz="2400" dirty="0">
                <a:solidFill>
                  <a:schemeClr val="bg1"/>
                </a:solidFill>
                <a:cs typeface="Arial" panose="020B0604020202020204" pitchFamily="34" charset="0"/>
              </a:rPr>
              <a:t>Chapter 5: Disclosure in the context of a child</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093296"/>
            <a:ext cx="1345264" cy="47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 name="Table 13"/>
          <p:cNvGraphicFramePr>
            <a:graphicFrameLocks noGrp="1"/>
          </p:cNvGraphicFramePr>
          <p:nvPr>
            <p:extLst>
              <p:ext uri="{D42A27DB-BD31-4B8C-83A1-F6EECF244321}">
                <p14:modId xmlns:p14="http://schemas.microsoft.com/office/powerpoint/2010/main" val="776938303"/>
              </p:ext>
            </p:extLst>
          </p:nvPr>
        </p:nvGraphicFramePr>
        <p:xfrm>
          <a:off x="387116" y="1628801"/>
          <a:ext cx="8289340" cy="3303987"/>
        </p:xfrm>
        <a:graphic>
          <a:graphicData uri="http://schemas.openxmlformats.org/drawingml/2006/table">
            <a:tbl>
              <a:tblPr firstRow="1" bandRow="1">
                <a:tableStyleId>{93296810-A885-4BE3-A3E7-6D5BEEA58F35}</a:tableStyleId>
              </a:tblPr>
              <a:tblGrid>
                <a:gridCol w="2816732">
                  <a:extLst>
                    <a:ext uri="{9D8B030D-6E8A-4147-A177-3AD203B41FA5}">
                      <a16:colId xmlns:a16="http://schemas.microsoft.com/office/drawing/2014/main" val="61417970"/>
                    </a:ext>
                  </a:extLst>
                </a:gridCol>
                <a:gridCol w="5472608">
                  <a:extLst>
                    <a:ext uri="{9D8B030D-6E8A-4147-A177-3AD203B41FA5}">
                      <a16:colId xmlns:a16="http://schemas.microsoft.com/office/drawing/2014/main" val="2712637372"/>
                    </a:ext>
                  </a:extLst>
                </a:gridCol>
              </a:tblGrid>
              <a:tr h="261939">
                <a:tc gridSpan="2">
                  <a:txBody>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lang="en-US" dirty="0"/>
                        <a:t>Age 6</a:t>
                      </a:r>
                      <a:r>
                        <a:rPr lang="en-US" baseline="0" dirty="0"/>
                        <a:t> – 9 </a:t>
                      </a:r>
                      <a:r>
                        <a:rPr lang="en-US" dirty="0"/>
                        <a:t>years</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dirty="0"/>
                    </a:p>
                  </a:txBody>
                  <a:tcPr/>
                </a:tc>
                <a:extLst>
                  <a:ext uri="{0D108BD9-81ED-4DB2-BD59-A6C34878D82A}">
                    <a16:rowId xmlns:a16="http://schemas.microsoft.com/office/drawing/2014/main" val="3304380760"/>
                  </a:ext>
                </a:extLst>
              </a:tr>
              <a:tr h="261939">
                <a:tc>
                  <a:txBody>
                    <a:bodyPr/>
                    <a:lstStyle/>
                    <a:p>
                      <a:pPr marL="0" marR="0" indent="0" algn="ctr" defTabSz="914290" rtl="0" eaLnBrk="1" fontAlgn="auto" latinLnBrk="0" hangingPunct="1">
                        <a:lnSpc>
                          <a:spcPct val="100000"/>
                        </a:lnSpc>
                        <a:spcBef>
                          <a:spcPts val="0"/>
                        </a:spcBef>
                        <a:spcAft>
                          <a:spcPts val="0"/>
                        </a:spcAft>
                        <a:buClrTx/>
                        <a:buSzTx/>
                        <a:buFontTx/>
                        <a:buNone/>
                        <a:tabLst/>
                        <a:defRPr/>
                      </a:pPr>
                      <a:r>
                        <a:rPr lang="en-ZA" b="1" dirty="0"/>
                        <a:t>Tools to 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290" rtl="0" eaLnBrk="1" fontAlgn="auto" latinLnBrk="0" hangingPunct="1">
                        <a:lnSpc>
                          <a:spcPct val="100000"/>
                        </a:lnSpc>
                        <a:spcBef>
                          <a:spcPts val="0"/>
                        </a:spcBef>
                        <a:spcAft>
                          <a:spcPts val="0"/>
                        </a:spcAft>
                        <a:buClrTx/>
                        <a:buSzTx/>
                        <a:buFontTx/>
                        <a:buNone/>
                        <a:tabLst/>
                        <a:defRPr/>
                      </a:pPr>
                      <a:r>
                        <a:rPr lang="en-ZA" b="1" dirty="0"/>
                        <a:t>Talk about: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732133"/>
                  </a:ext>
                </a:extLst>
              </a:tr>
              <a:tr h="2572467">
                <a:tc>
                  <a:txBody>
                    <a:bodyPr/>
                    <a:lstStyle/>
                    <a:p>
                      <a:pPr marL="285750" indent="-285750">
                        <a:buFont typeface="Arial" panose="020B0604020202020204" pitchFamily="34" charset="0"/>
                        <a:buChar char="•"/>
                      </a:pPr>
                      <a:r>
                        <a:rPr lang="en-ZA" dirty="0"/>
                        <a:t>Use drawings</a:t>
                      </a:r>
                      <a:r>
                        <a:rPr lang="en-ZA" baseline="0" dirty="0"/>
                        <a:t> and playing with figures</a:t>
                      </a:r>
                    </a:p>
                    <a:p>
                      <a:pPr marL="285750" indent="-285750">
                        <a:buFont typeface="Arial" panose="020B0604020202020204" pitchFamily="34" charset="0"/>
                        <a:buChar char="•"/>
                      </a:pPr>
                      <a:r>
                        <a:rPr lang="en-ZA" baseline="0" dirty="0"/>
                        <a:t>You can start to use less concrete examples</a:t>
                      </a:r>
                    </a:p>
                    <a:p>
                      <a:pPr marL="285750" indent="-285750">
                        <a:buFont typeface="Arial" panose="020B0604020202020204" pitchFamily="34" charset="0"/>
                        <a:buChar char="•"/>
                      </a:pPr>
                      <a:r>
                        <a:rPr lang="en-ZA" baseline="0" dirty="0"/>
                        <a:t>More detail can be given about the illness</a:t>
                      </a:r>
                    </a:p>
                    <a:p>
                      <a:pPr marL="0" indent="0">
                        <a:buFont typeface="Arial" panose="020B0604020202020204" pitchFamily="34" charset="0"/>
                        <a:buNone/>
                      </a:pP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ZA" dirty="0"/>
                        <a:t>A germ that lives</a:t>
                      </a:r>
                      <a:r>
                        <a:rPr lang="en-ZA" baseline="0" dirty="0"/>
                        <a:t> in the body that can make you sick</a:t>
                      </a:r>
                    </a:p>
                    <a:p>
                      <a:pPr marL="285750" indent="-285750">
                        <a:buFont typeface="Arial" panose="020B0604020202020204" pitchFamily="34" charset="0"/>
                        <a:buChar char="•"/>
                      </a:pPr>
                      <a:r>
                        <a:rPr lang="en-ZA" baseline="0" dirty="0"/>
                        <a:t>Soldier cells – that help to keep our bodies strong</a:t>
                      </a:r>
                    </a:p>
                    <a:p>
                      <a:pPr marL="285750" indent="-285750">
                        <a:buFont typeface="Arial" panose="020B0604020202020204" pitchFamily="34" charset="0"/>
                        <a:buChar char="•"/>
                      </a:pPr>
                      <a:r>
                        <a:rPr lang="en-ZA" baseline="0" dirty="0"/>
                        <a:t>Begin to name some of the germs – TB, meningitis, “Your medicine will help to fight the germs”</a:t>
                      </a:r>
                    </a:p>
                    <a:p>
                      <a:pPr marL="285750" indent="-285750">
                        <a:buFont typeface="Arial" panose="020B0604020202020204" pitchFamily="34" charset="0"/>
                        <a:buChar char="•"/>
                      </a:pPr>
                      <a:r>
                        <a:rPr lang="en-ZA" baseline="0" dirty="0"/>
                        <a:t>Explain how some diseases are healed and some stay with us.  Goodnight medicines (put virus to bed) and goodbye medicines (cure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3392489"/>
                  </a:ext>
                </a:extLst>
              </a:tr>
            </a:tbl>
          </a:graphicData>
        </a:graphic>
      </p:graphicFrame>
      <p:sp>
        <p:nvSpPr>
          <p:cNvPr id="5" name="TextBox 4"/>
          <p:cNvSpPr txBox="1"/>
          <p:nvPr/>
        </p:nvSpPr>
        <p:spPr>
          <a:xfrm>
            <a:off x="539552" y="1052736"/>
            <a:ext cx="5904656" cy="369332"/>
          </a:xfrm>
          <a:prstGeom prst="rect">
            <a:avLst/>
          </a:prstGeom>
          <a:noFill/>
        </p:spPr>
        <p:txBody>
          <a:bodyPr wrap="square" rtlCol="0">
            <a:spAutoFit/>
          </a:bodyPr>
          <a:lstStyle/>
          <a:p>
            <a:r>
              <a:rPr lang="en-ZA" b="1" dirty="0"/>
              <a:t>Talking to 6 - 9 year olds</a:t>
            </a:r>
          </a:p>
        </p:txBody>
      </p:sp>
    </p:spTree>
    <p:extLst>
      <p:ext uri="{BB962C8B-B14F-4D97-AF65-F5344CB8AC3E}">
        <p14:creationId xmlns:p14="http://schemas.microsoft.com/office/powerpoint/2010/main" val="6052126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468313" y="909514"/>
            <a:ext cx="8280400" cy="863302"/>
          </a:xfrm>
        </p:spPr>
        <p:txBody>
          <a:bodyPr/>
          <a:lstStyle/>
          <a:p>
            <a:pPr marL="0" indent="0">
              <a:buNone/>
            </a:pPr>
            <a:r>
              <a:rPr lang="en-ZA" dirty="0"/>
              <a:t>Core Counselling Skills in Adolescents</a:t>
            </a:r>
          </a:p>
        </p:txBody>
      </p:sp>
      <p:graphicFrame>
        <p:nvGraphicFramePr>
          <p:cNvPr id="18" name="Table 17"/>
          <p:cNvGraphicFramePr>
            <a:graphicFrameLocks noGrp="1"/>
          </p:cNvGraphicFramePr>
          <p:nvPr>
            <p:extLst>
              <p:ext uri="{D42A27DB-BD31-4B8C-83A1-F6EECF244321}">
                <p14:modId xmlns:p14="http://schemas.microsoft.com/office/powerpoint/2010/main" val="3004005652"/>
              </p:ext>
            </p:extLst>
          </p:nvPr>
        </p:nvGraphicFramePr>
        <p:xfrm>
          <a:off x="458641" y="1412776"/>
          <a:ext cx="8290072" cy="4709160"/>
        </p:xfrm>
        <a:graphic>
          <a:graphicData uri="http://schemas.openxmlformats.org/drawingml/2006/table">
            <a:tbl>
              <a:tblPr firstRow="1" bandRow="1">
                <a:tableStyleId>{5C22544A-7EE6-4342-B048-85BDC9FD1C3A}</a:tableStyleId>
              </a:tblPr>
              <a:tblGrid>
                <a:gridCol w="1665087">
                  <a:extLst>
                    <a:ext uri="{9D8B030D-6E8A-4147-A177-3AD203B41FA5}">
                      <a16:colId xmlns:a16="http://schemas.microsoft.com/office/drawing/2014/main" val="240806366"/>
                    </a:ext>
                  </a:extLst>
                </a:gridCol>
                <a:gridCol w="6624985">
                  <a:extLst>
                    <a:ext uri="{9D8B030D-6E8A-4147-A177-3AD203B41FA5}">
                      <a16:colId xmlns:a16="http://schemas.microsoft.com/office/drawing/2014/main" val="2113000055"/>
                    </a:ext>
                  </a:extLst>
                </a:gridCol>
              </a:tblGrid>
              <a:tr h="370840">
                <a:tc>
                  <a:txBody>
                    <a:bodyPr/>
                    <a:lstStyle/>
                    <a:p>
                      <a:pPr marL="0" marR="0" indent="0" algn="l" defTabSz="914290" rtl="0" eaLnBrk="1" fontAlgn="auto" latinLnBrk="0" hangingPunct="1">
                        <a:lnSpc>
                          <a:spcPct val="100000"/>
                        </a:lnSpc>
                        <a:spcBef>
                          <a:spcPts val="0"/>
                        </a:spcBef>
                        <a:spcAft>
                          <a:spcPts val="0"/>
                        </a:spcAft>
                        <a:buClrTx/>
                        <a:buSzTx/>
                        <a:buFontTx/>
                        <a:buNone/>
                        <a:tabLst/>
                        <a:defRPr/>
                      </a:pPr>
                      <a:r>
                        <a:rPr lang="en-ZA" sz="1800" spc="10" dirty="0">
                          <a:effectLst/>
                        </a:rPr>
                        <a:t>Core</a:t>
                      </a:r>
                      <a:r>
                        <a:rPr lang="en-ZA" sz="1800" spc="20" dirty="0">
                          <a:effectLst/>
                        </a:rPr>
                        <a:t> </a:t>
                      </a:r>
                      <a:r>
                        <a:rPr lang="en-ZA" sz="1800" spc="15" dirty="0">
                          <a:effectLst/>
                        </a:rPr>
                        <a:t>skill</a:t>
                      </a:r>
                      <a:endParaRPr lang="en-ZA" dirty="0"/>
                    </a:p>
                  </a:txBody>
                  <a:tcPr/>
                </a:tc>
                <a:tc>
                  <a:txBody>
                    <a:bodyPr/>
                    <a:lstStyle/>
                    <a:p>
                      <a:pPr marL="0" marR="0" indent="0" algn="l" defTabSz="914290" rtl="0" eaLnBrk="1" fontAlgn="auto" latinLnBrk="0" hangingPunct="1">
                        <a:lnSpc>
                          <a:spcPct val="100000"/>
                        </a:lnSpc>
                        <a:spcBef>
                          <a:spcPts val="0"/>
                        </a:spcBef>
                        <a:spcAft>
                          <a:spcPts val="0"/>
                        </a:spcAft>
                        <a:buClrTx/>
                        <a:buSzTx/>
                        <a:buFontTx/>
                        <a:buNone/>
                        <a:tabLst/>
                        <a:defRPr/>
                      </a:pPr>
                      <a:r>
                        <a:rPr lang="en-ZA" sz="1800" spc="20" dirty="0">
                          <a:effectLst/>
                        </a:rPr>
                        <a:t>De</a:t>
                      </a:r>
                      <a:r>
                        <a:rPr lang="en-ZA" sz="1800" spc="10" dirty="0">
                          <a:effectLst/>
                        </a:rPr>
                        <a:t>finition</a:t>
                      </a:r>
                      <a:endParaRPr lang="en-ZA" dirty="0"/>
                    </a:p>
                  </a:txBody>
                  <a:tcPr/>
                </a:tc>
                <a:extLst>
                  <a:ext uri="{0D108BD9-81ED-4DB2-BD59-A6C34878D82A}">
                    <a16:rowId xmlns:a16="http://schemas.microsoft.com/office/drawing/2014/main" val="183011130"/>
                  </a:ext>
                </a:extLst>
              </a:tr>
              <a:tr h="370840">
                <a:tc>
                  <a:txBody>
                    <a:bodyPr/>
                    <a:lstStyle/>
                    <a:p>
                      <a:pPr marL="0" marR="0" indent="0" algn="l" defTabSz="914290" rtl="0" eaLnBrk="1" fontAlgn="auto" latinLnBrk="0" hangingPunct="1">
                        <a:lnSpc>
                          <a:spcPct val="100000"/>
                        </a:lnSpc>
                        <a:spcBef>
                          <a:spcPts val="0"/>
                        </a:spcBef>
                        <a:spcAft>
                          <a:spcPts val="0"/>
                        </a:spcAft>
                        <a:buClrTx/>
                        <a:buSzTx/>
                        <a:buFontTx/>
                        <a:buNone/>
                        <a:tabLst/>
                        <a:defRPr/>
                      </a:pPr>
                      <a:r>
                        <a:rPr lang="en-ZA" sz="1600" spc="10" dirty="0">
                          <a:effectLst/>
                        </a:rPr>
                        <a:t>Active</a:t>
                      </a:r>
                      <a:r>
                        <a:rPr lang="en-ZA" sz="1600" spc="-5" dirty="0">
                          <a:effectLst/>
                        </a:rPr>
                        <a:t> </a:t>
                      </a:r>
                      <a:r>
                        <a:rPr lang="en-ZA" sz="1600" spc="20" dirty="0">
                          <a:effectLst/>
                        </a:rPr>
                        <a:t>listening</a:t>
                      </a:r>
                      <a:endParaRPr lang="en-ZA" sz="1200" dirty="0">
                        <a:solidFill>
                          <a:srgbClr val="58595B"/>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a:tc>
                <a:tc>
                  <a:txBody>
                    <a:bodyPr/>
                    <a:lstStyle/>
                    <a:p>
                      <a:pPr marL="0" marR="133985" algn="just">
                        <a:lnSpc>
                          <a:spcPct val="100000"/>
                        </a:lnSpc>
                        <a:spcBef>
                          <a:spcPts val="0"/>
                        </a:spcBef>
                        <a:spcAft>
                          <a:spcPts val="0"/>
                        </a:spcAft>
                      </a:pPr>
                      <a:r>
                        <a:rPr lang="en-ZA" sz="1600" spc="10" dirty="0">
                          <a:effectLst/>
                          <a:latin typeface="+mn-lt"/>
                        </a:rPr>
                        <a:t>Using</a:t>
                      </a:r>
                      <a:r>
                        <a:rPr lang="en-ZA" sz="1600" spc="80" dirty="0">
                          <a:effectLst/>
                          <a:latin typeface="+mn-lt"/>
                        </a:rPr>
                        <a:t> </a:t>
                      </a:r>
                      <a:r>
                        <a:rPr lang="en-ZA" sz="1600" dirty="0">
                          <a:effectLst/>
                          <a:latin typeface="+mn-lt"/>
                        </a:rPr>
                        <a:t>a</a:t>
                      </a:r>
                      <a:r>
                        <a:rPr lang="en-ZA" sz="1600" spc="85" dirty="0">
                          <a:effectLst/>
                          <a:latin typeface="+mn-lt"/>
                        </a:rPr>
                        <a:t> </a:t>
                      </a:r>
                      <a:r>
                        <a:rPr lang="en-ZA" sz="1600" spc="10" dirty="0">
                          <a:effectLst/>
                          <a:latin typeface="+mn-lt"/>
                        </a:rPr>
                        <a:t>set</a:t>
                      </a:r>
                      <a:r>
                        <a:rPr lang="en-ZA" sz="1600" spc="80" dirty="0">
                          <a:effectLst/>
                          <a:latin typeface="+mn-lt"/>
                        </a:rPr>
                        <a:t> </a:t>
                      </a:r>
                      <a:r>
                        <a:rPr lang="en-ZA" sz="1600" spc="5" dirty="0">
                          <a:effectLst/>
                          <a:latin typeface="+mn-lt"/>
                        </a:rPr>
                        <a:t>of</a:t>
                      </a:r>
                      <a:r>
                        <a:rPr lang="en-ZA" sz="1600" spc="85" dirty="0">
                          <a:effectLst/>
                          <a:latin typeface="+mn-lt"/>
                        </a:rPr>
                        <a:t> </a:t>
                      </a:r>
                      <a:r>
                        <a:rPr lang="en-ZA" sz="1600" spc="10" dirty="0">
                          <a:effectLst/>
                          <a:latin typeface="+mn-lt"/>
                        </a:rPr>
                        <a:t>skills</a:t>
                      </a:r>
                      <a:r>
                        <a:rPr lang="en-ZA" sz="1600" spc="80" dirty="0">
                          <a:effectLst/>
                          <a:latin typeface="+mn-lt"/>
                        </a:rPr>
                        <a:t> </a:t>
                      </a:r>
                      <a:r>
                        <a:rPr lang="en-ZA" sz="1600" spc="5" dirty="0">
                          <a:effectLst/>
                          <a:latin typeface="+mn-lt"/>
                        </a:rPr>
                        <a:t>to</a:t>
                      </a:r>
                      <a:r>
                        <a:rPr lang="en-ZA" sz="1600" spc="85" dirty="0">
                          <a:effectLst/>
                          <a:latin typeface="+mn-lt"/>
                        </a:rPr>
                        <a:t> </a:t>
                      </a:r>
                      <a:r>
                        <a:rPr lang="en-ZA" sz="1600" spc="10" dirty="0">
                          <a:effectLst/>
                          <a:latin typeface="+mn-lt"/>
                        </a:rPr>
                        <a:t>encourage</a:t>
                      </a:r>
                      <a:r>
                        <a:rPr lang="en-ZA" sz="1600" spc="85" dirty="0">
                          <a:effectLst/>
                          <a:latin typeface="+mn-lt"/>
                        </a:rPr>
                        <a:t> </a:t>
                      </a:r>
                      <a:r>
                        <a:rPr lang="en-ZA" sz="1600" spc="10" dirty="0">
                          <a:effectLst/>
                          <a:latin typeface="+mn-lt"/>
                        </a:rPr>
                        <a:t>the</a:t>
                      </a:r>
                      <a:r>
                        <a:rPr lang="en-ZA" sz="1600" spc="80" dirty="0">
                          <a:effectLst/>
                          <a:latin typeface="+mn-lt"/>
                        </a:rPr>
                        <a:t> </a:t>
                      </a:r>
                      <a:r>
                        <a:rPr lang="en-ZA" sz="1600" spc="10" dirty="0">
                          <a:effectLst/>
                          <a:latin typeface="+mn-lt"/>
                        </a:rPr>
                        <a:t>adolescent</a:t>
                      </a:r>
                      <a:r>
                        <a:rPr lang="en-ZA" sz="1600" spc="85" dirty="0">
                          <a:effectLst/>
                          <a:latin typeface="+mn-lt"/>
                        </a:rPr>
                        <a:t> </a:t>
                      </a:r>
                      <a:r>
                        <a:rPr lang="en-ZA" sz="1600" spc="5" dirty="0">
                          <a:effectLst/>
                          <a:latin typeface="+mn-lt"/>
                        </a:rPr>
                        <a:t>to</a:t>
                      </a:r>
                      <a:r>
                        <a:rPr lang="en-ZA" sz="1600" spc="80" dirty="0">
                          <a:effectLst/>
                          <a:latin typeface="+mn-lt"/>
                        </a:rPr>
                        <a:t> </a:t>
                      </a:r>
                      <a:r>
                        <a:rPr lang="en-ZA" sz="1600" spc="10" dirty="0">
                          <a:effectLst/>
                          <a:latin typeface="+mn-lt"/>
                        </a:rPr>
                        <a:t>talk</a:t>
                      </a:r>
                      <a:r>
                        <a:rPr lang="en-ZA" sz="1600" spc="85" dirty="0">
                          <a:effectLst/>
                          <a:latin typeface="+mn-lt"/>
                        </a:rPr>
                        <a:t> </a:t>
                      </a:r>
                      <a:r>
                        <a:rPr lang="en-ZA" sz="1600" spc="10" dirty="0">
                          <a:effectLst/>
                          <a:latin typeface="+mn-lt"/>
                        </a:rPr>
                        <a:t>and</a:t>
                      </a:r>
                      <a:r>
                        <a:rPr lang="en-ZA" sz="1600" spc="85" dirty="0">
                          <a:effectLst/>
                          <a:latin typeface="+mn-lt"/>
                        </a:rPr>
                        <a:t> </a:t>
                      </a:r>
                      <a:r>
                        <a:rPr lang="en-ZA" sz="1600" spc="10" dirty="0">
                          <a:effectLst/>
                          <a:latin typeface="+mn-lt"/>
                        </a:rPr>
                        <a:t>make</a:t>
                      </a:r>
                      <a:r>
                        <a:rPr lang="en-ZA" sz="1600" spc="80" dirty="0">
                          <a:effectLst/>
                          <a:latin typeface="+mn-lt"/>
                        </a:rPr>
                        <a:t> </a:t>
                      </a:r>
                      <a:r>
                        <a:rPr lang="en-ZA" sz="1600" spc="10" dirty="0">
                          <a:effectLst/>
                          <a:latin typeface="+mn-lt"/>
                        </a:rPr>
                        <a:t>them</a:t>
                      </a:r>
                      <a:r>
                        <a:rPr lang="en-ZA" sz="1600" spc="85" dirty="0">
                          <a:effectLst/>
                          <a:latin typeface="+mn-lt"/>
                        </a:rPr>
                        <a:t> </a:t>
                      </a:r>
                      <a:r>
                        <a:rPr lang="en-ZA" sz="1600" spc="15" dirty="0">
                          <a:effectLst/>
                          <a:latin typeface="+mn-lt"/>
                        </a:rPr>
                        <a:t>feel</a:t>
                      </a:r>
                      <a:r>
                        <a:rPr lang="en-ZA" sz="1600" spc="250" dirty="0">
                          <a:effectLst/>
                          <a:latin typeface="+mn-lt"/>
                        </a:rPr>
                        <a:t> </a:t>
                      </a:r>
                      <a:r>
                        <a:rPr lang="en-ZA" sz="1600" spc="10" dirty="0">
                          <a:effectLst/>
                          <a:latin typeface="+mn-lt"/>
                        </a:rPr>
                        <a:t>heard</a:t>
                      </a:r>
                      <a:r>
                        <a:rPr lang="en-ZA" sz="1600" spc="30" dirty="0">
                          <a:effectLst/>
                          <a:latin typeface="+mn-lt"/>
                        </a:rPr>
                        <a:t> </a:t>
                      </a:r>
                      <a:r>
                        <a:rPr lang="en-ZA" sz="1600" spc="10" dirty="0">
                          <a:effectLst/>
                          <a:latin typeface="+mn-lt"/>
                        </a:rPr>
                        <a:t>and</a:t>
                      </a:r>
                      <a:r>
                        <a:rPr lang="en-ZA" sz="1600" spc="30" dirty="0">
                          <a:effectLst/>
                          <a:latin typeface="+mn-lt"/>
                        </a:rPr>
                        <a:t> </a:t>
                      </a:r>
                      <a:r>
                        <a:rPr lang="en-ZA" sz="1600" spc="15" dirty="0">
                          <a:effectLst/>
                          <a:latin typeface="+mn-lt"/>
                        </a:rPr>
                        <a:t>understood.</a:t>
                      </a:r>
                      <a:r>
                        <a:rPr lang="en-ZA" sz="2000" dirty="0">
                          <a:effectLst/>
                          <a:latin typeface="+mn-lt"/>
                        </a:rPr>
                        <a:t> </a:t>
                      </a:r>
                      <a:endParaRPr lang="en-ZA" sz="1600" dirty="0">
                        <a:effectLst/>
                        <a:latin typeface="+mn-lt"/>
                      </a:endParaRPr>
                    </a:p>
                    <a:p>
                      <a:pPr marL="0" marR="134620" algn="just">
                        <a:lnSpc>
                          <a:spcPct val="100000"/>
                        </a:lnSpc>
                        <a:spcAft>
                          <a:spcPts val="0"/>
                        </a:spcAft>
                      </a:pPr>
                      <a:r>
                        <a:rPr lang="en-ZA" sz="1600" spc="10" dirty="0">
                          <a:effectLst/>
                          <a:latin typeface="+mn-lt"/>
                        </a:rPr>
                        <a:t>Called</a:t>
                      </a:r>
                      <a:r>
                        <a:rPr lang="en-ZA" sz="1600" spc="5" dirty="0">
                          <a:effectLst/>
                          <a:latin typeface="+mn-lt"/>
                        </a:rPr>
                        <a:t> </a:t>
                      </a:r>
                      <a:r>
                        <a:rPr lang="en-ZA" sz="1600" spc="10" dirty="0">
                          <a:effectLst/>
                          <a:latin typeface="+mn-lt"/>
                        </a:rPr>
                        <a:t>“active</a:t>
                      </a:r>
                      <a:r>
                        <a:rPr lang="en-ZA" sz="1600" spc="5" dirty="0">
                          <a:effectLst/>
                          <a:latin typeface="+mn-lt"/>
                        </a:rPr>
                        <a:t>” </a:t>
                      </a:r>
                      <a:r>
                        <a:rPr lang="en-ZA" sz="1600" spc="10" dirty="0">
                          <a:effectLst/>
                          <a:latin typeface="+mn-lt"/>
                        </a:rPr>
                        <a:t>because</a:t>
                      </a:r>
                      <a:r>
                        <a:rPr lang="en-ZA" sz="1600" spc="5" dirty="0">
                          <a:effectLst/>
                          <a:latin typeface="+mn-lt"/>
                        </a:rPr>
                        <a:t> </a:t>
                      </a:r>
                      <a:r>
                        <a:rPr lang="en-ZA" sz="1600" spc="10" dirty="0">
                          <a:effectLst/>
                          <a:latin typeface="+mn-lt"/>
                        </a:rPr>
                        <a:t>the</a:t>
                      </a:r>
                      <a:r>
                        <a:rPr lang="en-ZA" sz="1600" spc="5" dirty="0">
                          <a:effectLst/>
                          <a:latin typeface="+mn-lt"/>
                        </a:rPr>
                        <a:t> </a:t>
                      </a:r>
                      <a:r>
                        <a:rPr lang="en-ZA" sz="1600" spc="10" dirty="0">
                          <a:effectLst/>
                          <a:latin typeface="+mn-lt"/>
                        </a:rPr>
                        <a:t>HCP</a:t>
                      </a:r>
                      <a:r>
                        <a:rPr lang="en-ZA" sz="1600" spc="5" dirty="0">
                          <a:effectLst/>
                          <a:latin typeface="+mn-lt"/>
                        </a:rPr>
                        <a:t> </a:t>
                      </a:r>
                      <a:r>
                        <a:rPr lang="en-ZA" sz="1600" spc="10" dirty="0">
                          <a:effectLst/>
                          <a:latin typeface="+mn-lt"/>
                        </a:rPr>
                        <a:t>does</a:t>
                      </a:r>
                      <a:r>
                        <a:rPr lang="en-ZA" sz="1600" spc="5" dirty="0">
                          <a:effectLst/>
                          <a:latin typeface="+mn-lt"/>
                        </a:rPr>
                        <a:t> </a:t>
                      </a:r>
                      <a:r>
                        <a:rPr lang="en-ZA" sz="1600" spc="10" dirty="0">
                          <a:effectLst/>
                          <a:latin typeface="+mn-lt"/>
                        </a:rPr>
                        <a:t>things</a:t>
                      </a:r>
                      <a:r>
                        <a:rPr lang="en-ZA" sz="1600" spc="5" dirty="0">
                          <a:effectLst/>
                          <a:latin typeface="+mn-lt"/>
                        </a:rPr>
                        <a:t> </a:t>
                      </a:r>
                      <a:r>
                        <a:rPr lang="en-ZA" sz="1600" spc="10" dirty="0">
                          <a:effectLst/>
                          <a:latin typeface="+mn-lt"/>
                        </a:rPr>
                        <a:t>intentionally</a:t>
                      </a:r>
                      <a:r>
                        <a:rPr lang="en-ZA" sz="1600" spc="5" dirty="0">
                          <a:effectLst/>
                          <a:latin typeface="+mn-lt"/>
                        </a:rPr>
                        <a:t> to </a:t>
                      </a:r>
                      <a:r>
                        <a:rPr lang="en-ZA" sz="1600" spc="10" dirty="0">
                          <a:effectLst/>
                          <a:latin typeface="+mn-lt"/>
                        </a:rPr>
                        <a:t>help</a:t>
                      </a:r>
                      <a:r>
                        <a:rPr lang="en-ZA" sz="1600" spc="5" dirty="0">
                          <a:effectLst/>
                          <a:latin typeface="+mn-lt"/>
                        </a:rPr>
                        <a:t> </a:t>
                      </a:r>
                      <a:r>
                        <a:rPr lang="en-ZA" sz="1600" spc="10" dirty="0">
                          <a:effectLst/>
                          <a:latin typeface="+mn-lt"/>
                        </a:rPr>
                        <a:t>the</a:t>
                      </a:r>
                      <a:r>
                        <a:rPr lang="en-ZA" sz="1600" spc="5" dirty="0">
                          <a:effectLst/>
                          <a:latin typeface="+mn-lt"/>
                        </a:rPr>
                        <a:t> </a:t>
                      </a:r>
                      <a:r>
                        <a:rPr lang="en-ZA" sz="1600" spc="10" dirty="0">
                          <a:effectLst/>
                          <a:latin typeface="+mn-lt"/>
                        </a:rPr>
                        <a:t>client</a:t>
                      </a:r>
                      <a:r>
                        <a:rPr lang="en-ZA" sz="1600" spc="5" dirty="0">
                          <a:effectLst/>
                          <a:latin typeface="+mn-lt"/>
                        </a:rPr>
                        <a:t> </a:t>
                      </a:r>
                      <a:r>
                        <a:rPr lang="en-ZA" sz="1600" spc="15" dirty="0">
                          <a:effectLst/>
                          <a:latin typeface="+mn-lt"/>
                        </a:rPr>
                        <a:t>feel</a:t>
                      </a:r>
                      <a:r>
                        <a:rPr lang="en-ZA" sz="1600" spc="320" dirty="0">
                          <a:effectLst/>
                          <a:latin typeface="+mn-lt"/>
                        </a:rPr>
                        <a:t> </a:t>
                      </a:r>
                      <a:r>
                        <a:rPr lang="en-ZA" sz="1600" spc="10" dirty="0">
                          <a:effectLst/>
                          <a:latin typeface="+mn-lt"/>
                        </a:rPr>
                        <a:t>able</a:t>
                      </a:r>
                      <a:r>
                        <a:rPr lang="en-ZA" sz="1600" spc="90" dirty="0">
                          <a:effectLst/>
                          <a:latin typeface="+mn-lt"/>
                        </a:rPr>
                        <a:t> </a:t>
                      </a:r>
                      <a:r>
                        <a:rPr lang="en-ZA" sz="1600" spc="5" dirty="0">
                          <a:effectLst/>
                          <a:latin typeface="+mn-lt"/>
                        </a:rPr>
                        <a:t>to</a:t>
                      </a:r>
                      <a:r>
                        <a:rPr lang="en-ZA" sz="1600" spc="90" dirty="0">
                          <a:effectLst/>
                          <a:latin typeface="+mn-lt"/>
                        </a:rPr>
                        <a:t> </a:t>
                      </a:r>
                      <a:r>
                        <a:rPr lang="en-ZA" sz="1600" spc="10" dirty="0">
                          <a:effectLst/>
                          <a:latin typeface="+mn-lt"/>
                        </a:rPr>
                        <a:t>talk,</a:t>
                      </a:r>
                      <a:r>
                        <a:rPr lang="en-ZA" sz="1600" spc="90" dirty="0">
                          <a:effectLst/>
                          <a:latin typeface="+mn-lt"/>
                        </a:rPr>
                        <a:t> </a:t>
                      </a:r>
                      <a:r>
                        <a:rPr lang="en-ZA" sz="1600" spc="10" dirty="0">
                          <a:effectLst/>
                          <a:latin typeface="+mn-lt"/>
                        </a:rPr>
                        <a:t>and</a:t>
                      </a:r>
                      <a:r>
                        <a:rPr lang="en-ZA" sz="1600" spc="90" dirty="0">
                          <a:effectLst/>
                          <a:latin typeface="+mn-lt"/>
                        </a:rPr>
                        <a:t> </a:t>
                      </a:r>
                      <a:r>
                        <a:rPr lang="en-ZA" sz="1600" spc="10" dirty="0">
                          <a:effectLst/>
                          <a:latin typeface="+mn-lt"/>
                        </a:rPr>
                        <a:t>because</a:t>
                      </a:r>
                      <a:r>
                        <a:rPr lang="en-ZA" sz="1600" spc="90" dirty="0">
                          <a:effectLst/>
                          <a:latin typeface="+mn-lt"/>
                        </a:rPr>
                        <a:t> </a:t>
                      </a:r>
                      <a:r>
                        <a:rPr lang="en-ZA" sz="1600" spc="10" dirty="0">
                          <a:effectLst/>
                          <a:latin typeface="+mn-lt"/>
                        </a:rPr>
                        <a:t>there</a:t>
                      </a:r>
                      <a:r>
                        <a:rPr lang="en-ZA" sz="1600" spc="90" dirty="0">
                          <a:effectLst/>
                          <a:latin typeface="+mn-lt"/>
                        </a:rPr>
                        <a:t> </a:t>
                      </a:r>
                      <a:r>
                        <a:rPr lang="en-ZA" sz="1600" spc="5" dirty="0">
                          <a:effectLst/>
                          <a:latin typeface="+mn-lt"/>
                        </a:rPr>
                        <a:t>is</a:t>
                      </a:r>
                      <a:r>
                        <a:rPr lang="en-ZA" sz="1600" spc="90" dirty="0">
                          <a:effectLst/>
                          <a:latin typeface="+mn-lt"/>
                        </a:rPr>
                        <a:t> </a:t>
                      </a:r>
                      <a:r>
                        <a:rPr lang="en-ZA" sz="1600" spc="10" dirty="0">
                          <a:effectLst/>
                          <a:latin typeface="+mn-lt"/>
                        </a:rPr>
                        <a:t>engagement</a:t>
                      </a:r>
                      <a:r>
                        <a:rPr lang="en-ZA" sz="1600" spc="90" dirty="0">
                          <a:effectLst/>
                          <a:latin typeface="+mn-lt"/>
                        </a:rPr>
                        <a:t> </a:t>
                      </a:r>
                      <a:r>
                        <a:rPr lang="en-ZA" sz="1600" spc="10" dirty="0">
                          <a:effectLst/>
                          <a:latin typeface="+mn-lt"/>
                        </a:rPr>
                        <a:t>with</a:t>
                      </a:r>
                      <a:r>
                        <a:rPr lang="en-ZA" sz="1600" spc="90" dirty="0">
                          <a:effectLst/>
                          <a:latin typeface="+mn-lt"/>
                        </a:rPr>
                        <a:t> </a:t>
                      </a:r>
                      <a:r>
                        <a:rPr lang="en-ZA" sz="1600" spc="10" dirty="0">
                          <a:effectLst/>
                          <a:latin typeface="+mn-lt"/>
                        </a:rPr>
                        <a:t>all</a:t>
                      </a:r>
                      <a:r>
                        <a:rPr lang="en-ZA" sz="1600" spc="90" dirty="0">
                          <a:effectLst/>
                          <a:latin typeface="+mn-lt"/>
                        </a:rPr>
                        <a:t> </a:t>
                      </a:r>
                      <a:r>
                        <a:rPr lang="en-ZA" sz="1600" spc="10" dirty="0">
                          <a:effectLst/>
                          <a:latin typeface="+mn-lt"/>
                        </a:rPr>
                        <a:t>attention</a:t>
                      </a:r>
                      <a:r>
                        <a:rPr lang="en-ZA" sz="1600" spc="90" dirty="0">
                          <a:effectLst/>
                          <a:latin typeface="+mn-lt"/>
                        </a:rPr>
                        <a:t> </a:t>
                      </a:r>
                      <a:r>
                        <a:rPr lang="en-ZA" sz="1600" spc="5" dirty="0">
                          <a:effectLst/>
                          <a:latin typeface="+mn-lt"/>
                        </a:rPr>
                        <a:t>on</a:t>
                      </a:r>
                      <a:r>
                        <a:rPr lang="en-ZA" sz="1600" spc="90" dirty="0">
                          <a:effectLst/>
                          <a:latin typeface="+mn-lt"/>
                        </a:rPr>
                        <a:t> </a:t>
                      </a:r>
                      <a:r>
                        <a:rPr lang="en-ZA" sz="1600" spc="10" dirty="0">
                          <a:effectLst/>
                          <a:latin typeface="+mn-lt"/>
                        </a:rPr>
                        <a:t>what</a:t>
                      </a:r>
                      <a:r>
                        <a:rPr lang="en-ZA" sz="1600" spc="90" dirty="0">
                          <a:effectLst/>
                          <a:latin typeface="+mn-lt"/>
                        </a:rPr>
                        <a:t> </a:t>
                      </a:r>
                      <a:r>
                        <a:rPr lang="en-ZA" sz="1600" spc="15" dirty="0">
                          <a:effectLst/>
                          <a:latin typeface="+mn-lt"/>
                        </a:rPr>
                        <a:t>the</a:t>
                      </a:r>
                      <a:r>
                        <a:rPr lang="en-ZA" sz="1600" spc="270" dirty="0">
                          <a:effectLst/>
                          <a:latin typeface="+mn-lt"/>
                        </a:rPr>
                        <a:t> </a:t>
                      </a:r>
                      <a:r>
                        <a:rPr lang="en-ZA" sz="1600" spc="10" dirty="0">
                          <a:effectLst/>
                          <a:latin typeface="+mn-lt"/>
                        </a:rPr>
                        <a:t>adolescent</a:t>
                      </a:r>
                      <a:r>
                        <a:rPr lang="en-ZA" sz="1600" spc="30" dirty="0">
                          <a:effectLst/>
                          <a:latin typeface="+mn-lt"/>
                        </a:rPr>
                        <a:t> </a:t>
                      </a:r>
                      <a:r>
                        <a:rPr lang="en-ZA" sz="1600" spc="5" dirty="0">
                          <a:effectLst/>
                          <a:latin typeface="+mn-lt"/>
                        </a:rPr>
                        <a:t>is</a:t>
                      </a:r>
                      <a:r>
                        <a:rPr lang="en-ZA" sz="1600" spc="30" dirty="0">
                          <a:effectLst/>
                          <a:latin typeface="+mn-lt"/>
                        </a:rPr>
                        <a:t> </a:t>
                      </a:r>
                      <a:r>
                        <a:rPr lang="en-ZA" sz="1600" spc="10" dirty="0">
                          <a:effectLst/>
                          <a:latin typeface="+mn-lt"/>
                        </a:rPr>
                        <a:t>saying,</a:t>
                      </a:r>
                      <a:r>
                        <a:rPr lang="en-ZA" sz="1600" spc="30" dirty="0">
                          <a:effectLst/>
                          <a:latin typeface="+mn-lt"/>
                        </a:rPr>
                        <a:t> </a:t>
                      </a:r>
                      <a:r>
                        <a:rPr lang="en-ZA" sz="1600" spc="10" dirty="0">
                          <a:effectLst/>
                          <a:latin typeface="+mn-lt"/>
                        </a:rPr>
                        <a:t>how</a:t>
                      </a:r>
                      <a:r>
                        <a:rPr lang="en-ZA" sz="1600" spc="30" dirty="0">
                          <a:effectLst/>
                          <a:latin typeface="+mn-lt"/>
                        </a:rPr>
                        <a:t> </a:t>
                      </a:r>
                      <a:r>
                        <a:rPr lang="en-ZA" sz="1600" spc="10" dirty="0">
                          <a:effectLst/>
                          <a:latin typeface="+mn-lt"/>
                        </a:rPr>
                        <a:t>they</a:t>
                      </a:r>
                      <a:r>
                        <a:rPr lang="en-ZA" sz="1600" spc="30" dirty="0">
                          <a:effectLst/>
                          <a:latin typeface="+mn-lt"/>
                        </a:rPr>
                        <a:t> </a:t>
                      </a:r>
                      <a:r>
                        <a:rPr lang="en-ZA" sz="1600" spc="10" dirty="0">
                          <a:effectLst/>
                          <a:latin typeface="+mn-lt"/>
                        </a:rPr>
                        <a:t>are</a:t>
                      </a:r>
                      <a:r>
                        <a:rPr lang="en-ZA" sz="1600" spc="30" dirty="0">
                          <a:effectLst/>
                          <a:latin typeface="+mn-lt"/>
                        </a:rPr>
                        <a:t> </a:t>
                      </a:r>
                      <a:r>
                        <a:rPr lang="en-ZA" sz="1600" spc="10" dirty="0">
                          <a:effectLst/>
                          <a:latin typeface="+mn-lt"/>
                        </a:rPr>
                        <a:t>acting</a:t>
                      </a:r>
                      <a:r>
                        <a:rPr lang="en-ZA" sz="1600" spc="30" dirty="0">
                          <a:effectLst/>
                          <a:latin typeface="+mn-lt"/>
                        </a:rPr>
                        <a:t> </a:t>
                      </a:r>
                      <a:r>
                        <a:rPr lang="en-ZA" sz="1600" spc="10" dirty="0">
                          <a:effectLst/>
                          <a:latin typeface="+mn-lt"/>
                        </a:rPr>
                        <a:t>and</a:t>
                      </a:r>
                      <a:r>
                        <a:rPr lang="en-ZA" sz="1600" spc="30" dirty="0">
                          <a:effectLst/>
                          <a:latin typeface="+mn-lt"/>
                        </a:rPr>
                        <a:t> </a:t>
                      </a:r>
                      <a:r>
                        <a:rPr lang="en-ZA" sz="1600" spc="10" dirty="0">
                          <a:effectLst/>
                          <a:latin typeface="+mn-lt"/>
                        </a:rPr>
                        <a:t>how</a:t>
                      </a:r>
                      <a:r>
                        <a:rPr lang="en-ZA" sz="1600" spc="30" dirty="0">
                          <a:effectLst/>
                          <a:latin typeface="+mn-lt"/>
                        </a:rPr>
                        <a:t> </a:t>
                      </a:r>
                      <a:r>
                        <a:rPr lang="en-ZA" sz="1600" spc="10" dirty="0">
                          <a:effectLst/>
                          <a:latin typeface="+mn-lt"/>
                        </a:rPr>
                        <a:t>they</a:t>
                      </a:r>
                      <a:r>
                        <a:rPr lang="en-ZA" sz="1600" spc="30" dirty="0">
                          <a:effectLst/>
                          <a:latin typeface="+mn-lt"/>
                        </a:rPr>
                        <a:t> </a:t>
                      </a:r>
                      <a:r>
                        <a:rPr lang="en-ZA" sz="1600" spc="15" dirty="0">
                          <a:effectLst/>
                          <a:latin typeface="+mn-lt"/>
                        </a:rPr>
                        <a:t>feel.</a:t>
                      </a:r>
                      <a:endParaRPr lang="en-ZA" sz="1600" dirty="0">
                        <a:solidFill>
                          <a:srgbClr val="58595B"/>
                        </a:solidFill>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884460843"/>
                  </a:ext>
                </a:extLst>
              </a:tr>
              <a:tr h="370840">
                <a:tc>
                  <a:txBody>
                    <a:bodyPr/>
                    <a:lstStyle/>
                    <a:p>
                      <a:pPr marL="0" marR="0" indent="0" algn="l" defTabSz="914290" rtl="0" eaLnBrk="1" fontAlgn="auto" latinLnBrk="0" hangingPunct="1">
                        <a:lnSpc>
                          <a:spcPct val="100000"/>
                        </a:lnSpc>
                        <a:spcBef>
                          <a:spcPts val="0"/>
                        </a:spcBef>
                        <a:spcAft>
                          <a:spcPts val="0"/>
                        </a:spcAft>
                        <a:buClrTx/>
                        <a:buSzTx/>
                        <a:buFontTx/>
                        <a:buNone/>
                        <a:tabLst/>
                        <a:defRPr/>
                      </a:pPr>
                      <a:r>
                        <a:rPr lang="en-ZA" sz="1800" spc="20" dirty="0">
                          <a:effectLst/>
                        </a:rPr>
                        <a:t>Questioning</a:t>
                      </a:r>
                      <a:endParaRPr lang="en-ZA" dirty="0"/>
                    </a:p>
                  </a:txBody>
                  <a:tcPr anchor="ctr"/>
                </a:tc>
                <a:tc>
                  <a:txBody>
                    <a:bodyPr/>
                    <a:lstStyle/>
                    <a:p>
                      <a:pPr marL="0" algn="just">
                        <a:spcBef>
                          <a:spcPts val="0"/>
                        </a:spcBef>
                        <a:spcAft>
                          <a:spcPts val="0"/>
                        </a:spcAft>
                      </a:pPr>
                      <a:r>
                        <a:rPr lang="en-ZA" sz="1600" spc="10" dirty="0">
                          <a:effectLst/>
                          <a:latin typeface="+mn-lt"/>
                        </a:rPr>
                        <a:t>The</a:t>
                      </a:r>
                      <a:r>
                        <a:rPr lang="en-ZA" sz="1600" spc="-25" dirty="0">
                          <a:effectLst/>
                          <a:latin typeface="+mn-lt"/>
                        </a:rPr>
                        <a:t> </a:t>
                      </a:r>
                      <a:r>
                        <a:rPr lang="en-ZA" sz="1600" spc="10" dirty="0">
                          <a:effectLst/>
                          <a:latin typeface="+mn-lt"/>
                        </a:rPr>
                        <a:t>HCP’s</a:t>
                      </a:r>
                      <a:r>
                        <a:rPr lang="en-ZA" sz="1600" spc="-25" dirty="0">
                          <a:effectLst/>
                          <a:latin typeface="+mn-lt"/>
                        </a:rPr>
                        <a:t> </a:t>
                      </a:r>
                      <a:r>
                        <a:rPr lang="en-ZA" sz="1600" spc="10" dirty="0">
                          <a:effectLst/>
                          <a:latin typeface="+mn-lt"/>
                        </a:rPr>
                        <a:t>ability</a:t>
                      </a:r>
                      <a:r>
                        <a:rPr lang="en-ZA" sz="1600" spc="-25" dirty="0">
                          <a:effectLst/>
                          <a:latin typeface="+mn-lt"/>
                        </a:rPr>
                        <a:t> </a:t>
                      </a:r>
                      <a:r>
                        <a:rPr lang="en-ZA" sz="1600" spc="5" dirty="0">
                          <a:effectLst/>
                          <a:latin typeface="+mn-lt"/>
                        </a:rPr>
                        <a:t>to</a:t>
                      </a:r>
                      <a:r>
                        <a:rPr lang="en-ZA" sz="1600" spc="-25" dirty="0">
                          <a:effectLst/>
                          <a:latin typeface="+mn-lt"/>
                        </a:rPr>
                        <a:t> </a:t>
                      </a:r>
                      <a:r>
                        <a:rPr lang="en-ZA" sz="1600" spc="10" dirty="0">
                          <a:effectLst/>
                          <a:latin typeface="+mn-lt"/>
                        </a:rPr>
                        <a:t>probe</a:t>
                      </a:r>
                      <a:r>
                        <a:rPr lang="en-ZA" sz="1600" spc="-25" dirty="0">
                          <a:effectLst/>
                          <a:latin typeface="+mn-lt"/>
                        </a:rPr>
                        <a:t> </a:t>
                      </a:r>
                      <a:r>
                        <a:rPr lang="en-ZA" sz="1600" spc="5" dirty="0">
                          <a:effectLst/>
                          <a:latin typeface="+mn-lt"/>
                        </a:rPr>
                        <a:t>or</a:t>
                      </a:r>
                      <a:r>
                        <a:rPr lang="en-ZA" sz="1600" spc="-25" dirty="0">
                          <a:effectLst/>
                          <a:latin typeface="+mn-lt"/>
                        </a:rPr>
                        <a:t> </a:t>
                      </a:r>
                      <a:r>
                        <a:rPr lang="en-ZA" sz="1600" spc="10" dirty="0">
                          <a:effectLst/>
                          <a:latin typeface="+mn-lt"/>
                        </a:rPr>
                        <a:t>question</a:t>
                      </a:r>
                      <a:r>
                        <a:rPr lang="en-ZA" sz="1600" spc="-25" dirty="0">
                          <a:effectLst/>
                          <a:latin typeface="+mn-lt"/>
                        </a:rPr>
                        <a:t> </a:t>
                      </a:r>
                      <a:r>
                        <a:rPr lang="en-ZA" sz="1600" spc="10" dirty="0">
                          <a:effectLst/>
                          <a:latin typeface="+mn-lt"/>
                        </a:rPr>
                        <a:t>effectively</a:t>
                      </a:r>
                      <a:r>
                        <a:rPr lang="en-ZA" sz="1600" spc="-25" dirty="0">
                          <a:effectLst/>
                          <a:latin typeface="+mn-lt"/>
                        </a:rPr>
                        <a:t> </a:t>
                      </a:r>
                      <a:r>
                        <a:rPr lang="en-ZA" sz="1600" spc="5" dirty="0">
                          <a:effectLst/>
                          <a:latin typeface="+mn-lt"/>
                        </a:rPr>
                        <a:t>is</a:t>
                      </a:r>
                      <a:r>
                        <a:rPr lang="en-ZA" sz="1600" spc="-25" dirty="0">
                          <a:effectLst/>
                          <a:latin typeface="+mn-lt"/>
                        </a:rPr>
                        <a:t> </a:t>
                      </a:r>
                      <a:r>
                        <a:rPr lang="en-ZA" sz="1600" spc="10" dirty="0">
                          <a:effectLst/>
                          <a:latin typeface="+mn-lt"/>
                        </a:rPr>
                        <a:t>key</a:t>
                      </a:r>
                      <a:r>
                        <a:rPr lang="en-ZA" sz="1600" spc="-25" dirty="0">
                          <a:effectLst/>
                          <a:latin typeface="+mn-lt"/>
                        </a:rPr>
                        <a:t> </a:t>
                      </a:r>
                      <a:r>
                        <a:rPr lang="en-ZA" sz="1600" spc="5" dirty="0">
                          <a:effectLst/>
                          <a:latin typeface="+mn-lt"/>
                        </a:rPr>
                        <a:t>to</a:t>
                      </a:r>
                      <a:r>
                        <a:rPr lang="en-ZA" sz="1600" spc="-25" dirty="0">
                          <a:effectLst/>
                          <a:latin typeface="+mn-lt"/>
                        </a:rPr>
                        <a:t> </a:t>
                      </a:r>
                      <a:r>
                        <a:rPr lang="en-ZA" sz="1600" spc="10" dirty="0">
                          <a:effectLst/>
                          <a:latin typeface="+mn-lt"/>
                        </a:rPr>
                        <a:t>effective</a:t>
                      </a:r>
                      <a:r>
                        <a:rPr lang="en-ZA" sz="1600" spc="-25" dirty="0">
                          <a:effectLst/>
                          <a:latin typeface="+mn-lt"/>
                        </a:rPr>
                        <a:t> </a:t>
                      </a:r>
                      <a:r>
                        <a:rPr lang="en-ZA" sz="1600" spc="15" dirty="0">
                          <a:effectLst/>
                          <a:latin typeface="+mn-lt"/>
                        </a:rPr>
                        <a:t>counselling.</a:t>
                      </a:r>
                      <a:endParaRPr lang="en-ZA" sz="1600" dirty="0">
                        <a:effectLst/>
                        <a:latin typeface="+mn-lt"/>
                      </a:endParaRPr>
                    </a:p>
                    <a:p>
                      <a:pPr marL="0" algn="just">
                        <a:spcBef>
                          <a:spcPts val="0"/>
                        </a:spcBef>
                        <a:spcAft>
                          <a:spcPts val="0"/>
                        </a:spcAft>
                      </a:pPr>
                      <a:r>
                        <a:rPr lang="en-ZA" sz="1600" spc="10" dirty="0">
                          <a:effectLst/>
                          <a:latin typeface="+mn-lt"/>
                        </a:rPr>
                        <a:t>HCP</a:t>
                      </a:r>
                      <a:r>
                        <a:rPr lang="en-ZA" sz="1600" spc="130" dirty="0">
                          <a:effectLst/>
                          <a:latin typeface="+mn-lt"/>
                        </a:rPr>
                        <a:t> </a:t>
                      </a:r>
                      <a:r>
                        <a:rPr lang="en-ZA" sz="1600" spc="10" dirty="0">
                          <a:effectLst/>
                          <a:latin typeface="+mn-lt"/>
                        </a:rPr>
                        <a:t>should</a:t>
                      </a:r>
                      <a:r>
                        <a:rPr lang="en-ZA" sz="1600" spc="130" dirty="0">
                          <a:effectLst/>
                          <a:latin typeface="+mn-lt"/>
                        </a:rPr>
                        <a:t> </a:t>
                      </a:r>
                      <a:r>
                        <a:rPr lang="en-ZA" sz="1600" spc="10" dirty="0">
                          <a:effectLst/>
                          <a:latin typeface="+mn-lt"/>
                        </a:rPr>
                        <a:t>use</a:t>
                      </a:r>
                      <a:r>
                        <a:rPr lang="en-ZA" sz="1600" spc="135" dirty="0">
                          <a:effectLst/>
                          <a:latin typeface="+mn-lt"/>
                        </a:rPr>
                        <a:t> </a:t>
                      </a:r>
                      <a:r>
                        <a:rPr lang="en-ZA" sz="1600" spc="10" dirty="0">
                          <a:effectLst/>
                          <a:latin typeface="+mn-lt"/>
                        </a:rPr>
                        <a:t>open</a:t>
                      </a:r>
                      <a:r>
                        <a:rPr lang="en-ZA" sz="1600" spc="130" dirty="0">
                          <a:effectLst/>
                          <a:latin typeface="+mn-lt"/>
                        </a:rPr>
                        <a:t> </a:t>
                      </a:r>
                      <a:r>
                        <a:rPr lang="en-ZA" sz="1600" spc="10" dirty="0">
                          <a:effectLst/>
                          <a:latin typeface="+mn-lt"/>
                        </a:rPr>
                        <a:t>ended</a:t>
                      </a:r>
                      <a:r>
                        <a:rPr lang="en-ZA" sz="1600" spc="135" dirty="0">
                          <a:effectLst/>
                          <a:latin typeface="+mn-lt"/>
                        </a:rPr>
                        <a:t> </a:t>
                      </a:r>
                      <a:r>
                        <a:rPr lang="en-ZA" sz="1600" spc="10" dirty="0">
                          <a:effectLst/>
                          <a:latin typeface="+mn-lt"/>
                        </a:rPr>
                        <a:t>questions</a:t>
                      </a:r>
                      <a:r>
                        <a:rPr lang="en-ZA" sz="1600" spc="130" dirty="0">
                          <a:effectLst/>
                          <a:latin typeface="+mn-lt"/>
                        </a:rPr>
                        <a:t> </a:t>
                      </a:r>
                      <a:r>
                        <a:rPr lang="en-ZA" sz="1600" spc="10" dirty="0">
                          <a:effectLst/>
                          <a:latin typeface="+mn-lt"/>
                        </a:rPr>
                        <a:t>and</a:t>
                      </a:r>
                      <a:r>
                        <a:rPr lang="en-ZA" sz="1600" spc="135" dirty="0">
                          <a:effectLst/>
                          <a:latin typeface="+mn-lt"/>
                        </a:rPr>
                        <a:t> </a:t>
                      </a:r>
                      <a:r>
                        <a:rPr lang="en-ZA" sz="1600" spc="10" dirty="0">
                          <a:effectLst/>
                          <a:latin typeface="+mn-lt"/>
                        </a:rPr>
                        <a:t>closed</a:t>
                      </a:r>
                      <a:r>
                        <a:rPr lang="en-ZA" sz="1600" spc="130" dirty="0">
                          <a:effectLst/>
                          <a:latin typeface="+mn-lt"/>
                        </a:rPr>
                        <a:t> </a:t>
                      </a:r>
                      <a:r>
                        <a:rPr lang="en-ZA" sz="1600" spc="10" dirty="0">
                          <a:effectLst/>
                          <a:latin typeface="+mn-lt"/>
                        </a:rPr>
                        <a:t>questions</a:t>
                      </a:r>
                      <a:r>
                        <a:rPr lang="en-ZA" sz="1600" spc="135" dirty="0">
                          <a:effectLst/>
                          <a:latin typeface="+mn-lt"/>
                        </a:rPr>
                        <a:t> </a:t>
                      </a:r>
                      <a:r>
                        <a:rPr lang="en-ZA" sz="1600" spc="15" dirty="0">
                          <a:effectLst/>
                          <a:latin typeface="+mn-lt"/>
                        </a:rPr>
                        <a:t>appropriately,</a:t>
                      </a:r>
                      <a:r>
                        <a:rPr lang="en-ZA" sz="1600" spc="220" dirty="0">
                          <a:effectLst/>
                          <a:latin typeface="+mn-lt"/>
                        </a:rPr>
                        <a:t> </a:t>
                      </a:r>
                      <a:r>
                        <a:rPr lang="en-ZA" sz="1600" spc="10" dirty="0">
                          <a:effectLst/>
                          <a:latin typeface="+mn-lt"/>
                        </a:rPr>
                        <a:t>based</a:t>
                      </a:r>
                      <a:r>
                        <a:rPr lang="en-ZA" sz="1600" spc="30" dirty="0">
                          <a:effectLst/>
                          <a:latin typeface="+mn-lt"/>
                        </a:rPr>
                        <a:t> </a:t>
                      </a:r>
                      <a:r>
                        <a:rPr lang="en-ZA" sz="1600" spc="5" dirty="0">
                          <a:effectLst/>
                          <a:latin typeface="+mn-lt"/>
                        </a:rPr>
                        <a:t>on</a:t>
                      </a:r>
                      <a:r>
                        <a:rPr lang="en-ZA" sz="1600" spc="30" dirty="0">
                          <a:effectLst/>
                          <a:latin typeface="+mn-lt"/>
                        </a:rPr>
                        <a:t> </a:t>
                      </a:r>
                      <a:r>
                        <a:rPr lang="en-ZA" sz="1600" spc="10" dirty="0">
                          <a:effectLst/>
                          <a:latin typeface="+mn-lt"/>
                        </a:rPr>
                        <a:t>the</a:t>
                      </a:r>
                      <a:r>
                        <a:rPr lang="en-ZA" sz="1600" spc="30" dirty="0">
                          <a:effectLst/>
                          <a:latin typeface="+mn-lt"/>
                        </a:rPr>
                        <a:t> </a:t>
                      </a:r>
                      <a:r>
                        <a:rPr lang="en-ZA" sz="1600" spc="10" dirty="0">
                          <a:effectLst/>
                          <a:latin typeface="+mn-lt"/>
                        </a:rPr>
                        <a:t>information</a:t>
                      </a:r>
                      <a:r>
                        <a:rPr lang="en-ZA" sz="1600" spc="30" dirty="0">
                          <a:effectLst/>
                          <a:latin typeface="+mn-lt"/>
                        </a:rPr>
                        <a:t> </a:t>
                      </a:r>
                      <a:r>
                        <a:rPr lang="en-ZA" sz="1600" spc="15" dirty="0">
                          <a:effectLst/>
                          <a:latin typeface="+mn-lt"/>
                        </a:rPr>
                        <a:t>needed.</a:t>
                      </a:r>
                      <a:endParaRPr lang="en-ZA" sz="1600" dirty="0">
                        <a:solidFill>
                          <a:srgbClr val="58595B"/>
                        </a:solidFill>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994561919"/>
                  </a:ext>
                </a:extLst>
              </a:tr>
              <a:tr h="370840">
                <a:tc>
                  <a:txBody>
                    <a:bodyPr/>
                    <a:lstStyle/>
                    <a:p>
                      <a:pPr marL="0" marR="0" indent="0" algn="l" defTabSz="914290" rtl="0" eaLnBrk="1" fontAlgn="auto" latinLnBrk="0" hangingPunct="1">
                        <a:lnSpc>
                          <a:spcPct val="100000"/>
                        </a:lnSpc>
                        <a:spcBef>
                          <a:spcPts val="0"/>
                        </a:spcBef>
                        <a:spcAft>
                          <a:spcPts val="0"/>
                        </a:spcAft>
                        <a:buClrTx/>
                        <a:buSzTx/>
                        <a:buFontTx/>
                        <a:buNone/>
                        <a:tabLst/>
                        <a:defRPr/>
                      </a:pPr>
                      <a:r>
                        <a:rPr lang="en-ZA" sz="1800" spc="10" dirty="0">
                          <a:effectLst/>
                        </a:rPr>
                        <a:t>Paraphrasing</a:t>
                      </a:r>
                      <a:endParaRPr lang="en-ZA" dirty="0"/>
                    </a:p>
                  </a:txBody>
                  <a:tcPr anchor="ctr"/>
                </a:tc>
                <a:tc>
                  <a:txBody>
                    <a:bodyPr/>
                    <a:lstStyle/>
                    <a:p>
                      <a:pPr marL="0" marR="134620" algn="just">
                        <a:lnSpc>
                          <a:spcPct val="100000"/>
                        </a:lnSpc>
                        <a:spcBef>
                          <a:spcPts val="0"/>
                        </a:spcBef>
                        <a:spcAft>
                          <a:spcPts val="0"/>
                        </a:spcAft>
                      </a:pPr>
                      <a:r>
                        <a:rPr lang="en-ZA" sz="1600" spc="10" dirty="0">
                          <a:effectLst/>
                          <a:latin typeface="+mn-lt"/>
                        </a:rPr>
                        <a:t>Simply</a:t>
                      </a:r>
                      <a:r>
                        <a:rPr lang="en-ZA" sz="1600" spc="115" dirty="0">
                          <a:effectLst/>
                          <a:latin typeface="+mn-lt"/>
                        </a:rPr>
                        <a:t> </a:t>
                      </a:r>
                      <a:r>
                        <a:rPr lang="en-ZA" sz="1600" spc="10" dirty="0">
                          <a:effectLst/>
                          <a:latin typeface="+mn-lt"/>
                        </a:rPr>
                        <a:t>restating</a:t>
                      </a:r>
                      <a:r>
                        <a:rPr lang="en-ZA" sz="1600" spc="115" dirty="0">
                          <a:effectLst/>
                          <a:latin typeface="+mn-lt"/>
                        </a:rPr>
                        <a:t> </a:t>
                      </a:r>
                      <a:r>
                        <a:rPr lang="en-ZA" sz="1600" spc="10" dirty="0">
                          <a:effectLst/>
                          <a:latin typeface="+mn-lt"/>
                        </a:rPr>
                        <a:t>the</a:t>
                      </a:r>
                      <a:r>
                        <a:rPr lang="en-ZA" sz="1600" spc="115" dirty="0">
                          <a:effectLst/>
                          <a:latin typeface="+mn-lt"/>
                        </a:rPr>
                        <a:t> </a:t>
                      </a:r>
                      <a:r>
                        <a:rPr lang="en-ZA" sz="1600" spc="10" dirty="0">
                          <a:effectLst/>
                          <a:latin typeface="+mn-lt"/>
                        </a:rPr>
                        <a:t>adolescent’s</a:t>
                      </a:r>
                      <a:r>
                        <a:rPr lang="en-ZA" sz="1600" spc="120" dirty="0">
                          <a:effectLst/>
                          <a:latin typeface="+mn-lt"/>
                        </a:rPr>
                        <a:t> </a:t>
                      </a:r>
                      <a:r>
                        <a:rPr lang="en-ZA" sz="1600" spc="10" dirty="0">
                          <a:effectLst/>
                          <a:latin typeface="+mn-lt"/>
                        </a:rPr>
                        <a:t>message</a:t>
                      </a:r>
                      <a:r>
                        <a:rPr lang="en-ZA" sz="1600" spc="115" dirty="0">
                          <a:effectLst/>
                          <a:latin typeface="+mn-lt"/>
                        </a:rPr>
                        <a:t> </a:t>
                      </a:r>
                      <a:r>
                        <a:rPr lang="en-ZA" sz="1600" spc="5" dirty="0">
                          <a:effectLst/>
                          <a:latin typeface="+mn-lt"/>
                        </a:rPr>
                        <a:t>in</a:t>
                      </a:r>
                      <a:r>
                        <a:rPr lang="en-ZA" sz="1600" spc="115" dirty="0">
                          <a:effectLst/>
                          <a:latin typeface="+mn-lt"/>
                        </a:rPr>
                        <a:t> </a:t>
                      </a:r>
                      <a:r>
                        <a:rPr lang="en-ZA" sz="1600" spc="10" dirty="0">
                          <a:effectLst/>
                          <a:latin typeface="+mn-lt"/>
                        </a:rPr>
                        <a:t>your</a:t>
                      </a:r>
                      <a:r>
                        <a:rPr lang="en-ZA" sz="1600" spc="115" dirty="0">
                          <a:effectLst/>
                          <a:latin typeface="+mn-lt"/>
                        </a:rPr>
                        <a:t> </a:t>
                      </a:r>
                      <a:r>
                        <a:rPr lang="en-ZA" sz="1600" spc="10" dirty="0">
                          <a:effectLst/>
                          <a:latin typeface="+mn-lt"/>
                        </a:rPr>
                        <a:t>own</a:t>
                      </a:r>
                      <a:r>
                        <a:rPr lang="en-ZA" sz="1600" spc="115" dirty="0">
                          <a:effectLst/>
                          <a:latin typeface="+mn-lt"/>
                        </a:rPr>
                        <a:t> </a:t>
                      </a:r>
                      <a:r>
                        <a:rPr lang="en-ZA" sz="1600" spc="10" dirty="0">
                          <a:effectLst/>
                          <a:latin typeface="+mn-lt"/>
                        </a:rPr>
                        <a:t>words</a:t>
                      </a:r>
                      <a:r>
                        <a:rPr lang="en-ZA" sz="1600" spc="120" dirty="0">
                          <a:effectLst/>
                          <a:latin typeface="+mn-lt"/>
                        </a:rPr>
                        <a:t> </a:t>
                      </a:r>
                      <a:r>
                        <a:rPr lang="en-ZA" sz="1600" spc="5" dirty="0">
                          <a:effectLst/>
                          <a:latin typeface="+mn-lt"/>
                        </a:rPr>
                        <a:t>to</a:t>
                      </a:r>
                      <a:r>
                        <a:rPr lang="en-ZA" sz="1600" spc="115" dirty="0">
                          <a:effectLst/>
                          <a:latin typeface="+mn-lt"/>
                        </a:rPr>
                        <a:t> </a:t>
                      </a:r>
                      <a:r>
                        <a:rPr lang="en-ZA" sz="1600" spc="10" dirty="0">
                          <a:effectLst/>
                          <a:latin typeface="+mn-lt"/>
                        </a:rPr>
                        <a:t>check</a:t>
                      </a:r>
                      <a:r>
                        <a:rPr lang="en-ZA" sz="1600" spc="115" dirty="0">
                          <a:effectLst/>
                          <a:latin typeface="+mn-lt"/>
                        </a:rPr>
                        <a:t> </a:t>
                      </a:r>
                      <a:r>
                        <a:rPr lang="en-ZA" sz="1600" spc="15" dirty="0">
                          <a:effectLst/>
                          <a:latin typeface="+mn-lt"/>
                        </a:rPr>
                        <a:t>that</a:t>
                      </a:r>
                      <a:r>
                        <a:rPr lang="en-ZA" sz="1600" spc="300" dirty="0">
                          <a:effectLst/>
                          <a:latin typeface="+mn-lt"/>
                        </a:rPr>
                        <a:t> </a:t>
                      </a:r>
                      <a:r>
                        <a:rPr lang="en-ZA" sz="1600" spc="10" dirty="0">
                          <a:effectLst/>
                          <a:latin typeface="+mn-lt"/>
                        </a:rPr>
                        <a:t>you</a:t>
                      </a:r>
                      <a:r>
                        <a:rPr lang="en-ZA" sz="1600" spc="30" dirty="0">
                          <a:effectLst/>
                          <a:latin typeface="+mn-lt"/>
                        </a:rPr>
                        <a:t> </a:t>
                      </a:r>
                      <a:r>
                        <a:rPr lang="en-ZA" sz="1600" spc="10" dirty="0">
                          <a:effectLst/>
                          <a:latin typeface="+mn-lt"/>
                        </a:rPr>
                        <a:t>have</a:t>
                      </a:r>
                      <a:r>
                        <a:rPr lang="en-ZA" sz="1600" spc="30" dirty="0">
                          <a:effectLst/>
                          <a:latin typeface="+mn-lt"/>
                        </a:rPr>
                        <a:t> </a:t>
                      </a:r>
                      <a:r>
                        <a:rPr lang="en-ZA" sz="1600" spc="10" dirty="0">
                          <a:effectLst/>
                          <a:latin typeface="+mn-lt"/>
                        </a:rPr>
                        <a:t>understood</a:t>
                      </a:r>
                      <a:r>
                        <a:rPr lang="en-ZA" sz="1600" spc="30" dirty="0">
                          <a:effectLst/>
                          <a:latin typeface="+mn-lt"/>
                        </a:rPr>
                        <a:t> </a:t>
                      </a:r>
                      <a:r>
                        <a:rPr lang="en-ZA" sz="1600" spc="10" dirty="0">
                          <a:effectLst/>
                          <a:latin typeface="+mn-lt"/>
                        </a:rPr>
                        <a:t>what</a:t>
                      </a:r>
                      <a:r>
                        <a:rPr lang="en-ZA" sz="1600" spc="30" dirty="0">
                          <a:effectLst/>
                          <a:latin typeface="+mn-lt"/>
                        </a:rPr>
                        <a:t> </a:t>
                      </a:r>
                      <a:r>
                        <a:rPr lang="en-ZA" sz="1600" spc="10" dirty="0">
                          <a:effectLst/>
                          <a:latin typeface="+mn-lt"/>
                        </a:rPr>
                        <a:t>they</a:t>
                      </a:r>
                      <a:r>
                        <a:rPr lang="en-ZA" sz="1600" spc="30" dirty="0">
                          <a:effectLst/>
                          <a:latin typeface="+mn-lt"/>
                        </a:rPr>
                        <a:t> </a:t>
                      </a:r>
                      <a:r>
                        <a:rPr lang="en-ZA" sz="1600" spc="10" dirty="0">
                          <a:effectLst/>
                          <a:latin typeface="+mn-lt"/>
                        </a:rPr>
                        <a:t>have</a:t>
                      </a:r>
                      <a:r>
                        <a:rPr lang="en-ZA" sz="1600" spc="30" dirty="0">
                          <a:effectLst/>
                          <a:latin typeface="+mn-lt"/>
                        </a:rPr>
                        <a:t> </a:t>
                      </a:r>
                      <a:r>
                        <a:rPr lang="en-ZA" sz="1600" spc="15" dirty="0">
                          <a:effectLst/>
                          <a:latin typeface="+mn-lt"/>
                        </a:rPr>
                        <a:t>said.</a:t>
                      </a:r>
                      <a:endParaRPr lang="en-ZA" sz="1600" dirty="0">
                        <a:solidFill>
                          <a:srgbClr val="58595B"/>
                        </a:solidFill>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403696644"/>
                  </a:ext>
                </a:extLst>
              </a:tr>
              <a:tr h="370840">
                <a:tc>
                  <a:txBody>
                    <a:bodyPr/>
                    <a:lstStyle/>
                    <a:p>
                      <a:pPr marL="0" marR="0" indent="0" algn="l" defTabSz="914290" rtl="0" eaLnBrk="1" fontAlgn="auto" latinLnBrk="0" hangingPunct="1">
                        <a:lnSpc>
                          <a:spcPct val="100000"/>
                        </a:lnSpc>
                        <a:spcBef>
                          <a:spcPts val="0"/>
                        </a:spcBef>
                        <a:spcAft>
                          <a:spcPts val="0"/>
                        </a:spcAft>
                        <a:buClrTx/>
                        <a:buSzTx/>
                        <a:buFontTx/>
                        <a:buNone/>
                        <a:tabLst/>
                        <a:defRPr/>
                      </a:pPr>
                      <a:r>
                        <a:rPr lang="en-ZA" dirty="0"/>
                        <a:t>Clarification</a:t>
                      </a:r>
                    </a:p>
                  </a:txBody>
                  <a:tcPr anchor="ctr"/>
                </a:tc>
                <a:tc>
                  <a:txBody>
                    <a:bodyPr/>
                    <a:lstStyle/>
                    <a:p>
                      <a:pPr marL="0" marR="134620" algn="just">
                        <a:lnSpc>
                          <a:spcPct val="100000"/>
                        </a:lnSpc>
                        <a:spcBef>
                          <a:spcPts val="0"/>
                        </a:spcBef>
                        <a:spcAft>
                          <a:spcPts val="0"/>
                        </a:spcAft>
                      </a:pPr>
                      <a:r>
                        <a:rPr lang="en-ZA" sz="1600" spc="10" dirty="0">
                          <a:effectLst/>
                          <a:latin typeface="+mn-lt"/>
                        </a:rPr>
                        <a:t>Regularly</a:t>
                      </a:r>
                      <a:r>
                        <a:rPr lang="en-ZA" sz="1600" spc="120" dirty="0">
                          <a:effectLst/>
                          <a:latin typeface="+mn-lt"/>
                        </a:rPr>
                        <a:t> </a:t>
                      </a:r>
                      <a:r>
                        <a:rPr lang="en-ZA" sz="1600" spc="10" dirty="0">
                          <a:effectLst/>
                          <a:latin typeface="+mn-lt"/>
                        </a:rPr>
                        <a:t>checking</a:t>
                      </a:r>
                      <a:r>
                        <a:rPr lang="en-ZA" sz="1600" spc="120" dirty="0">
                          <a:effectLst/>
                          <a:latin typeface="+mn-lt"/>
                        </a:rPr>
                        <a:t> </a:t>
                      </a:r>
                      <a:r>
                        <a:rPr lang="en-ZA" sz="1600" spc="5" dirty="0">
                          <a:effectLst/>
                          <a:latin typeface="+mn-lt"/>
                        </a:rPr>
                        <a:t>to</a:t>
                      </a:r>
                      <a:r>
                        <a:rPr lang="en-ZA" sz="1600" spc="120" dirty="0">
                          <a:effectLst/>
                          <a:latin typeface="+mn-lt"/>
                        </a:rPr>
                        <a:t> </a:t>
                      </a:r>
                      <a:r>
                        <a:rPr lang="en-ZA" sz="1600" spc="10" dirty="0">
                          <a:effectLst/>
                          <a:latin typeface="+mn-lt"/>
                        </a:rPr>
                        <a:t>see</a:t>
                      </a:r>
                      <a:r>
                        <a:rPr lang="en-ZA" sz="1600" spc="120" dirty="0">
                          <a:effectLst/>
                          <a:latin typeface="+mn-lt"/>
                        </a:rPr>
                        <a:t> </a:t>
                      </a:r>
                      <a:r>
                        <a:rPr lang="en-ZA" sz="1600" spc="10" dirty="0">
                          <a:effectLst/>
                          <a:latin typeface="+mn-lt"/>
                        </a:rPr>
                        <a:t>that</a:t>
                      </a:r>
                      <a:r>
                        <a:rPr lang="en-ZA" sz="1600" spc="120" dirty="0">
                          <a:effectLst/>
                          <a:latin typeface="+mn-lt"/>
                        </a:rPr>
                        <a:t> </a:t>
                      </a:r>
                      <a:r>
                        <a:rPr lang="en-ZA" sz="1600" spc="10" dirty="0">
                          <a:effectLst/>
                          <a:latin typeface="+mn-lt"/>
                        </a:rPr>
                        <a:t>you</a:t>
                      </a:r>
                      <a:r>
                        <a:rPr lang="en-ZA" sz="1600" spc="120" dirty="0">
                          <a:effectLst/>
                          <a:latin typeface="+mn-lt"/>
                        </a:rPr>
                        <a:t> </a:t>
                      </a:r>
                      <a:r>
                        <a:rPr lang="en-ZA" sz="1600" spc="10" dirty="0">
                          <a:effectLst/>
                          <a:latin typeface="+mn-lt"/>
                        </a:rPr>
                        <a:t>have</a:t>
                      </a:r>
                      <a:r>
                        <a:rPr lang="en-ZA" sz="1600" spc="120" dirty="0">
                          <a:effectLst/>
                          <a:latin typeface="+mn-lt"/>
                        </a:rPr>
                        <a:t> </a:t>
                      </a:r>
                      <a:r>
                        <a:rPr lang="en-ZA" sz="1600" spc="10" dirty="0">
                          <a:effectLst/>
                          <a:latin typeface="+mn-lt"/>
                        </a:rPr>
                        <a:t>understood</a:t>
                      </a:r>
                      <a:r>
                        <a:rPr lang="en-ZA" sz="1600" spc="120" dirty="0">
                          <a:effectLst/>
                          <a:latin typeface="+mn-lt"/>
                        </a:rPr>
                        <a:t> </a:t>
                      </a:r>
                      <a:r>
                        <a:rPr lang="en-ZA" sz="1600" spc="10" dirty="0">
                          <a:effectLst/>
                          <a:latin typeface="+mn-lt"/>
                        </a:rPr>
                        <a:t>what</a:t>
                      </a:r>
                      <a:r>
                        <a:rPr lang="en-ZA" sz="1600" spc="125" dirty="0">
                          <a:effectLst/>
                          <a:latin typeface="+mn-lt"/>
                        </a:rPr>
                        <a:t> </a:t>
                      </a:r>
                      <a:r>
                        <a:rPr lang="en-ZA" sz="1600" spc="10" dirty="0">
                          <a:effectLst/>
                          <a:latin typeface="+mn-lt"/>
                        </a:rPr>
                        <a:t>the</a:t>
                      </a:r>
                      <a:r>
                        <a:rPr lang="en-ZA" sz="1600" spc="120" dirty="0">
                          <a:effectLst/>
                          <a:latin typeface="+mn-lt"/>
                        </a:rPr>
                        <a:t> </a:t>
                      </a:r>
                      <a:r>
                        <a:rPr lang="en-ZA" sz="1600" spc="10" dirty="0">
                          <a:effectLst/>
                          <a:latin typeface="+mn-lt"/>
                        </a:rPr>
                        <a:t>adolescent</a:t>
                      </a:r>
                      <a:r>
                        <a:rPr lang="en-ZA" sz="1600" spc="120" dirty="0">
                          <a:effectLst/>
                          <a:latin typeface="+mn-lt"/>
                        </a:rPr>
                        <a:t> </a:t>
                      </a:r>
                      <a:r>
                        <a:rPr lang="en-ZA" sz="1600" spc="15" dirty="0">
                          <a:effectLst/>
                          <a:latin typeface="+mn-lt"/>
                        </a:rPr>
                        <a:t>is</a:t>
                      </a:r>
                      <a:r>
                        <a:rPr lang="en-ZA" sz="1600" spc="300" dirty="0">
                          <a:effectLst/>
                          <a:latin typeface="+mn-lt"/>
                        </a:rPr>
                        <a:t> </a:t>
                      </a:r>
                      <a:r>
                        <a:rPr lang="en-ZA" sz="1600" spc="10" dirty="0">
                          <a:effectLst/>
                          <a:latin typeface="+mn-lt"/>
                        </a:rPr>
                        <a:t>saying</a:t>
                      </a:r>
                      <a:r>
                        <a:rPr lang="en-ZA" sz="1600" spc="30" dirty="0">
                          <a:effectLst/>
                          <a:latin typeface="+mn-lt"/>
                        </a:rPr>
                        <a:t> </a:t>
                      </a:r>
                      <a:r>
                        <a:rPr lang="en-ZA" sz="1600" spc="10" dirty="0">
                          <a:effectLst/>
                          <a:latin typeface="+mn-lt"/>
                        </a:rPr>
                        <a:t>and</a:t>
                      </a:r>
                      <a:r>
                        <a:rPr lang="en-ZA" sz="1600" spc="30" dirty="0">
                          <a:effectLst/>
                          <a:latin typeface="+mn-lt"/>
                        </a:rPr>
                        <a:t> </a:t>
                      </a:r>
                      <a:r>
                        <a:rPr lang="en-ZA" sz="1600" spc="15" dirty="0">
                          <a:effectLst/>
                          <a:latin typeface="+mn-lt"/>
                        </a:rPr>
                        <a:t>feeling.</a:t>
                      </a:r>
                      <a:endParaRPr lang="en-ZA" sz="1600" dirty="0">
                        <a:solidFill>
                          <a:srgbClr val="58595B"/>
                        </a:solidFill>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094885879"/>
                  </a:ext>
                </a:extLst>
              </a:tr>
              <a:tr h="370840">
                <a:tc>
                  <a:txBody>
                    <a:bodyPr/>
                    <a:lstStyle/>
                    <a:p>
                      <a:pPr marL="0" marR="0" indent="0" algn="l" defTabSz="914290" rtl="0" eaLnBrk="1" fontAlgn="auto" latinLnBrk="0" hangingPunct="1">
                        <a:lnSpc>
                          <a:spcPct val="100000"/>
                        </a:lnSpc>
                        <a:spcBef>
                          <a:spcPts val="0"/>
                        </a:spcBef>
                        <a:spcAft>
                          <a:spcPts val="0"/>
                        </a:spcAft>
                        <a:buClrTx/>
                        <a:buSzTx/>
                        <a:buFontTx/>
                        <a:buNone/>
                        <a:tabLst/>
                        <a:defRPr/>
                      </a:pPr>
                      <a:r>
                        <a:rPr lang="en-ZA" sz="1800" spc="20" dirty="0">
                          <a:effectLst/>
                        </a:rPr>
                        <a:t>Reflecting</a:t>
                      </a:r>
                      <a:endParaRPr lang="en-ZA" dirty="0"/>
                    </a:p>
                  </a:txBody>
                  <a:tcPr anchor="ctr"/>
                </a:tc>
                <a:tc>
                  <a:txBody>
                    <a:bodyPr/>
                    <a:lstStyle/>
                    <a:p>
                      <a:pPr marL="0" algn="just">
                        <a:spcBef>
                          <a:spcPts val="0"/>
                        </a:spcBef>
                        <a:spcAft>
                          <a:spcPts val="0"/>
                        </a:spcAft>
                      </a:pPr>
                      <a:r>
                        <a:rPr lang="en-ZA" sz="1600" spc="10" dirty="0">
                          <a:effectLst/>
                          <a:latin typeface="+mn-lt"/>
                        </a:rPr>
                        <a:t>Requires</a:t>
                      </a:r>
                      <a:r>
                        <a:rPr lang="en-ZA" sz="1600" spc="30" dirty="0">
                          <a:effectLst/>
                          <a:latin typeface="+mn-lt"/>
                        </a:rPr>
                        <a:t> </a:t>
                      </a:r>
                      <a:r>
                        <a:rPr lang="en-ZA" sz="1600" spc="10" dirty="0">
                          <a:effectLst/>
                          <a:latin typeface="+mn-lt"/>
                        </a:rPr>
                        <a:t>the</a:t>
                      </a:r>
                      <a:r>
                        <a:rPr lang="en-ZA" sz="1600" spc="30" dirty="0">
                          <a:effectLst/>
                          <a:latin typeface="+mn-lt"/>
                        </a:rPr>
                        <a:t> </a:t>
                      </a:r>
                      <a:r>
                        <a:rPr lang="en-ZA" sz="1600" spc="10" dirty="0">
                          <a:effectLst/>
                          <a:latin typeface="+mn-lt"/>
                        </a:rPr>
                        <a:t>HCP</a:t>
                      </a:r>
                      <a:r>
                        <a:rPr lang="en-ZA" sz="1600" spc="30" dirty="0">
                          <a:effectLst/>
                          <a:latin typeface="+mn-lt"/>
                        </a:rPr>
                        <a:t> </a:t>
                      </a:r>
                      <a:r>
                        <a:rPr lang="en-ZA" sz="1600" spc="5" dirty="0">
                          <a:effectLst/>
                          <a:latin typeface="+mn-lt"/>
                        </a:rPr>
                        <a:t>to</a:t>
                      </a:r>
                      <a:r>
                        <a:rPr lang="en-ZA" sz="1600" spc="30" dirty="0">
                          <a:effectLst/>
                          <a:latin typeface="+mn-lt"/>
                        </a:rPr>
                        <a:t> </a:t>
                      </a:r>
                      <a:r>
                        <a:rPr lang="en-ZA" sz="1600" spc="10" dirty="0">
                          <a:effectLst/>
                          <a:latin typeface="+mn-lt"/>
                        </a:rPr>
                        <a:t>mirror</a:t>
                      </a:r>
                      <a:r>
                        <a:rPr lang="en-ZA" sz="1600" spc="30" dirty="0">
                          <a:effectLst/>
                          <a:latin typeface="+mn-lt"/>
                        </a:rPr>
                        <a:t> </a:t>
                      </a:r>
                      <a:r>
                        <a:rPr lang="en-ZA" sz="1600" spc="10" dirty="0">
                          <a:effectLst/>
                          <a:latin typeface="+mn-lt"/>
                        </a:rPr>
                        <a:t>the</a:t>
                      </a:r>
                      <a:r>
                        <a:rPr lang="en-ZA" sz="1600" spc="30" dirty="0">
                          <a:effectLst/>
                          <a:latin typeface="+mn-lt"/>
                        </a:rPr>
                        <a:t> </a:t>
                      </a:r>
                      <a:r>
                        <a:rPr lang="en-ZA" sz="1600" spc="10" dirty="0">
                          <a:effectLst/>
                          <a:latin typeface="+mn-lt"/>
                        </a:rPr>
                        <a:t>adolescent’s</a:t>
                      </a:r>
                      <a:r>
                        <a:rPr lang="en-ZA" sz="1600" spc="30" dirty="0">
                          <a:effectLst/>
                          <a:latin typeface="+mn-lt"/>
                        </a:rPr>
                        <a:t> </a:t>
                      </a:r>
                      <a:r>
                        <a:rPr lang="en-ZA" sz="1600" spc="15" dirty="0">
                          <a:effectLst/>
                          <a:latin typeface="+mn-lt"/>
                        </a:rPr>
                        <a:t>feelings.</a:t>
                      </a:r>
                      <a:endParaRPr lang="en-ZA" sz="1600" dirty="0">
                        <a:solidFill>
                          <a:srgbClr val="58595B"/>
                        </a:solidFill>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297348813"/>
                  </a:ext>
                </a:extLst>
              </a:tr>
              <a:tr h="370840">
                <a:tc>
                  <a:txBody>
                    <a:bodyPr/>
                    <a:lstStyle/>
                    <a:p>
                      <a:pPr marL="0" marR="0" indent="0" algn="l" defTabSz="914290" rtl="0" eaLnBrk="1" fontAlgn="auto" latinLnBrk="0" hangingPunct="1">
                        <a:lnSpc>
                          <a:spcPct val="100000"/>
                        </a:lnSpc>
                        <a:spcBef>
                          <a:spcPts val="0"/>
                        </a:spcBef>
                        <a:spcAft>
                          <a:spcPts val="0"/>
                        </a:spcAft>
                        <a:buClrTx/>
                        <a:buSzTx/>
                        <a:buFontTx/>
                        <a:buNone/>
                        <a:tabLst/>
                        <a:defRPr/>
                      </a:pPr>
                      <a:r>
                        <a:rPr lang="en-ZA" dirty="0"/>
                        <a:t>Summarising</a:t>
                      </a:r>
                    </a:p>
                  </a:txBody>
                  <a:tcPr anchor="ctr"/>
                </a:tc>
                <a:tc>
                  <a:txBody>
                    <a:bodyPr/>
                    <a:lstStyle/>
                    <a:p>
                      <a:pPr marL="0" marR="0" indent="0" algn="l" defTabSz="914290" rtl="0" eaLnBrk="1" fontAlgn="auto" latinLnBrk="0" hangingPunct="1">
                        <a:lnSpc>
                          <a:spcPct val="100000"/>
                        </a:lnSpc>
                        <a:spcBef>
                          <a:spcPts val="0"/>
                        </a:spcBef>
                        <a:spcAft>
                          <a:spcPts val="0"/>
                        </a:spcAft>
                        <a:buClrTx/>
                        <a:buSzTx/>
                        <a:buFontTx/>
                        <a:buNone/>
                        <a:tabLst/>
                        <a:defRPr/>
                      </a:pPr>
                      <a:r>
                        <a:rPr lang="en-ZA" sz="1600" spc="10" dirty="0">
                          <a:effectLst/>
                          <a:latin typeface="+mn-lt"/>
                        </a:rPr>
                        <a:t>Similar</a:t>
                      </a:r>
                      <a:r>
                        <a:rPr lang="en-ZA" sz="1600" spc="30" dirty="0">
                          <a:effectLst/>
                          <a:latin typeface="+mn-lt"/>
                        </a:rPr>
                        <a:t> </a:t>
                      </a:r>
                      <a:r>
                        <a:rPr lang="en-ZA" sz="1600" spc="5" dirty="0">
                          <a:effectLst/>
                          <a:latin typeface="+mn-lt"/>
                        </a:rPr>
                        <a:t>to</a:t>
                      </a:r>
                      <a:r>
                        <a:rPr lang="en-ZA" sz="1600" spc="30" dirty="0">
                          <a:effectLst/>
                          <a:latin typeface="+mn-lt"/>
                        </a:rPr>
                        <a:t> </a:t>
                      </a:r>
                      <a:r>
                        <a:rPr lang="en-ZA" sz="1600" spc="10" dirty="0">
                          <a:effectLst/>
                          <a:latin typeface="+mn-lt"/>
                        </a:rPr>
                        <a:t>paraphrasing</a:t>
                      </a:r>
                      <a:r>
                        <a:rPr lang="en-ZA" sz="1600" spc="30" dirty="0">
                          <a:effectLst/>
                          <a:latin typeface="+mn-lt"/>
                        </a:rPr>
                        <a:t> </a:t>
                      </a:r>
                      <a:r>
                        <a:rPr lang="en-ZA" sz="1600" spc="10" dirty="0">
                          <a:effectLst/>
                          <a:latin typeface="+mn-lt"/>
                        </a:rPr>
                        <a:t>but</a:t>
                      </a:r>
                      <a:r>
                        <a:rPr lang="en-ZA" sz="1600" spc="30" dirty="0">
                          <a:effectLst/>
                          <a:latin typeface="+mn-lt"/>
                        </a:rPr>
                        <a:t> </a:t>
                      </a:r>
                      <a:r>
                        <a:rPr lang="en-ZA" sz="1600" spc="10" dirty="0">
                          <a:effectLst/>
                          <a:latin typeface="+mn-lt"/>
                        </a:rPr>
                        <a:t>covers</a:t>
                      </a:r>
                      <a:r>
                        <a:rPr lang="en-ZA" sz="1600" spc="30" dirty="0">
                          <a:effectLst/>
                          <a:latin typeface="+mn-lt"/>
                        </a:rPr>
                        <a:t> </a:t>
                      </a:r>
                      <a:r>
                        <a:rPr lang="en-ZA" sz="1600" dirty="0">
                          <a:effectLst/>
                          <a:latin typeface="+mn-lt"/>
                        </a:rPr>
                        <a:t>a</a:t>
                      </a:r>
                      <a:r>
                        <a:rPr lang="en-ZA" sz="1600" spc="30" dirty="0">
                          <a:effectLst/>
                          <a:latin typeface="+mn-lt"/>
                        </a:rPr>
                        <a:t> </a:t>
                      </a:r>
                      <a:r>
                        <a:rPr lang="en-ZA" sz="1600" spc="10" dirty="0">
                          <a:effectLst/>
                          <a:latin typeface="+mn-lt"/>
                        </a:rPr>
                        <a:t>longer</a:t>
                      </a:r>
                      <a:r>
                        <a:rPr lang="en-ZA" sz="1600" spc="30" dirty="0">
                          <a:effectLst/>
                          <a:latin typeface="+mn-lt"/>
                        </a:rPr>
                        <a:t> </a:t>
                      </a:r>
                      <a:r>
                        <a:rPr lang="en-ZA" sz="1600" spc="10" dirty="0">
                          <a:effectLst/>
                          <a:latin typeface="+mn-lt"/>
                        </a:rPr>
                        <a:t>time</a:t>
                      </a:r>
                      <a:r>
                        <a:rPr lang="en-ZA" sz="1600" spc="30" dirty="0">
                          <a:effectLst/>
                          <a:latin typeface="+mn-lt"/>
                        </a:rPr>
                        <a:t> </a:t>
                      </a:r>
                      <a:r>
                        <a:rPr lang="en-ZA" sz="1600" spc="10" dirty="0">
                          <a:effectLst/>
                          <a:latin typeface="+mn-lt"/>
                        </a:rPr>
                        <a:t>span</a:t>
                      </a:r>
                      <a:r>
                        <a:rPr lang="en-ZA" sz="1600" spc="30" dirty="0">
                          <a:effectLst/>
                          <a:latin typeface="+mn-lt"/>
                        </a:rPr>
                        <a:t> </a:t>
                      </a:r>
                      <a:r>
                        <a:rPr lang="en-ZA" sz="1600" spc="10" dirty="0">
                          <a:effectLst/>
                          <a:latin typeface="+mn-lt"/>
                        </a:rPr>
                        <a:t>and</a:t>
                      </a:r>
                      <a:r>
                        <a:rPr lang="en-ZA" sz="1600" spc="30" dirty="0">
                          <a:effectLst/>
                          <a:latin typeface="+mn-lt"/>
                        </a:rPr>
                        <a:t> </a:t>
                      </a:r>
                      <a:r>
                        <a:rPr lang="en-ZA" sz="1600" spc="10" dirty="0">
                          <a:effectLst/>
                          <a:latin typeface="+mn-lt"/>
                        </a:rPr>
                        <a:t>more</a:t>
                      </a:r>
                      <a:r>
                        <a:rPr lang="en-ZA" sz="1600" spc="30" dirty="0">
                          <a:effectLst/>
                          <a:latin typeface="+mn-lt"/>
                        </a:rPr>
                        <a:t> </a:t>
                      </a:r>
                      <a:r>
                        <a:rPr lang="en-ZA" sz="1600" spc="15" dirty="0">
                          <a:effectLst/>
                          <a:latin typeface="+mn-lt"/>
                        </a:rPr>
                        <a:t>information.</a:t>
                      </a:r>
                      <a:endParaRPr lang="en-ZA" sz="1600" dirty="0">
                        <a:solidFill>
                          <a:srgbClr val="58595B"/>
                        </a:solidFill>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484269744"/>
                  </a:ext>
                </a:extLst>
              </a:tr>
            </a:tbl>
          </a:graphicData>
        </a:graphic>
      </p:graphicFrame>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192884"/>
            <a:ext cx="1345264" cy="47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278284" y="43849"/>
            <a:ext cx="7390060" cy="648847"/>
          </a:xfrm>
          <a:prstGeom prst="rect">
            <a:avLst/>
          </a:prstGeom>
        </p:spPr>
        <p:txBody>
          <a:bodyPr anchor="ctr"/>
          <a:lstStyle>
            <a:lvl1pPr algn="ctr" defTabSz="914290" rtl="0" eaLnBrk="1" latinLnBrk="0" hangingPunct="1">
              <a:spcBef>
                <a:spcPct val="0"/>
              </a:spcBef>
              <a:buNone/>
              <a:defRPr sz="4400" kern="1200">
                <a:solidFill>
                  <a:schemeClr val="tx1"/>
                </a:solidFill>
                <a:latin typeface="+mj-lt"/>
                <a:ea typeface="+mj-ea"/>
                <a:cs typeface="+mj-cs"/>
              </a:defRPr>
            </a:lvl1pPr>
          </a:lstStyle>
          <a:p>
            <a:pPr algn="l"/>
            <a:r>
              <a:rPr lang="en-US" altLang="en-US" sz="2000" dirty="0">
                <a:solidFill>
                  <a:schemeClr val="bg1"/>
                </a:solidFill>
                <a:cs typeface="Arial" panose="020B0604020202020204" pitchFamily="34" charset="0"/>
              </a:rPr>
              <a:t>Chapter 6: Disclosure in the context of an adolescent</a:t>
            </a:r>
          </a:p>
        </p:txBody>
      </p:sp>
    </p:spTree>
    <p:extLst>
      <p:ext uri="{BB962C8B-B14F-4D97-AF65-F5344CB8AC3E}">
        <p14:creationId xmlns:p14="http://schemas.microsoft.com/office/powerpoint/2010/main" val="12496034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8284" y="43849"/>
            <a:ext cx="7390060" cy="648847"/>
          </a:xfrm>
          <a:prstGeom prst="rect">
            <a:avLst/>
          </a:prstGeom>
        </p:spPr>
        <p:txBody>
          <a:bodyPr anchor="ctr"/>
          <a:lstStyle>
            <a:lvl1pPr algn="ctr" defTabSz="914290" rtl="0" eaLnBrk="1" latinLnBrk="0" hangingPunct="1">
              <a:spcBef>
                <a:spcPct val="0"/>
              </a:spcBef>
              <a:buNone/>
              <a:defRPr sz="4400" kern="1200">
                <a:solidFill>
                  <a:schemeClr val="tx1"/>
                </a:solidFill>
                <a:latin typeface="+mj-lt"/>
                <a:ea typeface="+mj-ea"/>
                <a:cs typeface="+mj-cs"/>
              </a:defRPr>
            </a:lvl1pPr>
          </a:lstStyle>
          <a:p>
            <a:pPr algn="l"/>
            <a:r>
              <a:rPr lang="en-US" altLang="en-US" sz="2000" dirty="0">
                <a:solidFill>
                  <a:schemeClr val="bg1"/>
                </a:solidFill>
                <a:cs typeface="Arial" panose="020B0604020202020204" pitchFamily="34" charset="0"/>
              </a:rPr>
              <a:t>Chapter 6: Disclosure in the context of an adolescent</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093296"/>
            <a:ext cx="1345264" cy="47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 name="Table 13"/>
          <p:cNvGraphicFramePr>
            <a:graphicFrameLocks noGrp="1"/>
          </p:cNvGraphicFramePr>
          <p:nvPr>
            <p:extLst>
              <p:ext uri="{D42A27DB-BD31-4B8C-83A1-F6EECF244321}">
                <p14:modId xmlns:p14="http://schemas.microsoft.com/office/powerpoint/2010/main" val="2415290829"/>
              </p:ext>
            </p:extLst>
          </p:nvPr>
        </p:nvGraphicFramePr>
        <p:xfrm>
          <a:off x="387116" y="1628801"/>
          <a:ext cx="8289340" cy="2805926"/>
        </p:xfrm>
        <a:graphic>
          <a:graphicData uri="http://schemas.openxmlformats.org/drawingml/2006/table">
            <a:tbl>
              <a:tblPr firstRow="1" bandRow="1">
                <a:tableStyleId>{93296810-A885-4BE3-A3E7-6D5BEEA58F35}</a:tableStyleId>
              </a:tblPr>
              <a:tblGrid>
                <a:gridCol w="2816732">
                  <a:extLst>
                    <a:ext uri="{9D8B030D-6E8A-4147-A177-3AD203B41FA5}">
                      <a16:colId xmlns:a16="http://schemas.microsoft.com/office/drawing/2014/main" val="61417970"/>
                    </a:ext>
                  </a:extLst>
                </a:gridCol>
                <a:gridCol w="5472608">
                  <a:extLst>
                    <a:ext uri="{9D8B030D-6E8A-4147-A177-3AD203B41FA5}">
                      <a16:colId xmlns:a16="http://schemas.microsoft.com/office/drawing/2014/main" val="2712637372"/>
                    </a:ext>
                  </a:extLst>
                </a:gridCol>
              </a:tblGrid>
              <a:tr h="294944">
                <a:tc gridSpan="2">
                  <a:txBody>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lang="en-US" dirty="0"/>
                        <a:t>Age 10</a:t>
                      </a:r>
                      <a:r>
                        <a:rPr lang="en-US" baseline="0" dirty="0"/>
                        <a:t> – 12 </a:t>
                      </a:r>
                      <a:r>
                        <a:rPr lang="en-US" dirty="0"/>
                        <a:t>years</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dirty="0"/>
                    </a:p>
                  </a:txBody>
                  <a:tcPr/>
                </a:tc>
                <a:extLst>
                  <a:ext uri="{0D108BD9-81ED-4DB2-BD59-A6C34878D82A}">
                    <a16:rowId xmlns:a16="http://schemas.microsoft.com/office/drawing/2014/main" val="3304380760"/>
                  </a:ext>
                </a:extLst>
              </a:tr>
              <a:tr h="294944">
                <a:tc>
                  <a:txBody>
                    <a:bodyPr/>
                    <a:lstStyle/>
                    <a:p>
                      <a:pPr marL="0" marR="0" indent="0" algn="ctr" defTabSz="914290" rtl="0" eaLnBrk="1" fontAlgn="auto" latinLnBrk="0" hangingPunct="1">
                        <a:lnSpc>
                          <a:spcPct val="100000"/>
                        </a:lnSpc>
                        <a:spcBef>
                          <a:spcPts val="0"/>
                        </a:spcBef>
                        <a:spcAft>
                          <a:spcPts val="0"/>
                        </a:spcAft>
                        <a:buClrTx/>
                        <a:buSzTx/>
                        <a:buFontTx/>
                        <a:buNone/>
                        <a:tabLst/>
                        <a:defRPr/>
                      </a:pPr>
                      <a:r>
                        <a:rPr lang="en-ZA" b="1" dirty="0"/>
                        <a:t>Tools to 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290" rtl="0" eaLnBrk="1" fontAlgn="auto" latinLnBrk="0" hangingPunct="1">
                        <a:lnSpc>
                          <a:spcPct val="100000"/>
                        </a:lnSpc>
                        <a:spcBef>
                          <a:spcPts val="0"/>
                        </a:spcBef>
                        <a:spcAft>
                          <a:spcPts val="0"/>
                        </a:spcAft>
                        <a:buClrTx/>
                        <a:buSzTx/>
                        <a:buFontTx/>
                        <a:buNone/>
                        <a:tabLst/>
                        <a:defRPr/>
                      </a:pPr>
                      <a:r>
                        <a:rPr lang="en-ZA" b="1" dirty="0"/>
                        <a:t>Talk about: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732133"/>
                  </a:ext>
                </a:extLst>
              </a:tr>
              <a:tr h="2074406">
                <a:tc>
                  <a:txBody>
                    <a:bodyPr/>
                    <a:lstStyle/>
                    <a:p>
                      <a:pPr marL="285750" indent="-285750">
                        <a:buFont typeface="Arial" panose="020B0604020202020204" pitchFamily="34" charset="0"/>
                        <a:buChar char="•"/>
                      </a:pPr>
                      <a:r>
                        <a:rPr lang="en-ZA" dirty="0"/>
                        <a:t>Use books</a:t>
                      </a:r>
                    </a:p>
                    <a:p>
                      <a:pPr marL="285750" indent="-285750">
                        <a:buFont typeface="Arial" panose="020B0604020202020204" pitchFamily="34" charset="0"/>
                        <a:buChar char="•"/>
                      </a:pPr>
                      <a:r>
                        <a:rPr lang="en-ZA" baseline="0" dirty="0"/>
                        <a:t>Hand-of-Safety – inside and outside stories</a:t>
                      </a:r>
                    </a:p>
                    <a:p>
                      <a:pPr marL="285750" indent="-285750">
                        <a:buFont typeface="Arial" panose="020B0604020202020204" pitchFamily="34" charset="0"/>
                        <a:buChar char="•"/>
                      </a:pPr>
                      <a:r>
                        <a:rPr lang="en-ZA" baseline="0" dirty="0"/>
                        <a:t>Begin to use more complex terminologies</a:t>
                      </a:r>
                    </a:p>
                    <a:p>
                      <a:pPr marL="0" indent="0">
                        <a:buFont typeface="Arial" panose="020B0604020202020204" pitchFamily="34" charset="0"/>
                        <a:buNone/>
                      </a:pP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ZA" dirty="0"/>
                        <a:t>The germ that is called HIV</a:t>
                      </a:r>
                    </a:p>
                    <a:p>
                      <a:pPr marL="285750" indent="-285750">
                        <a:buFont typeface="Arial" panose="020B0604020202020204" pitchFamily="34" charset="0"/>
                        <a:buChar char="•"/>
                      </a:pPr>
                      <a:r>
                        <a:rPr lang="en-ZA" baseline="0" dirty="0"/>
                        <a:t>CD4 cells, immune system</a:t>
                      </a:r>
                    </a:p>
                    <a:p>
                      <a:pPr marL="285750" indent="-285750">
                        <a:buFont typeface="Arial" panose="020B0604020202020204" pitchFamily="34" charset="0"/>
                        <a:buChar char="•"/>
                      </a:pPr>
                      <a:r>
                        <a:rPr lang="en-ZA" baseline="0" dirty="0"/>
                        <a:t>Explore sexual development</a:t>
                      </a:r>
                    </a:p>
                    <a:p>
                      <a:pPr marL="285750" indent="-285750">
                        <a:buFont typeface="Arial" panose="020B0604020202020204" pitchFamily="34" charset="0"/>
                        <a:buChar char="•"/>
                      </a:pPr>
                      <a:r>
                        <a:rPr lang="en-ZA" baseline="0" dirty="0"/>
                        <a:t>Focus on sexual transmission of HIV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3392489"/>
                  </a:ext>
                </a:extLst>
              </a:tr>
            </a:tbl>
          </a:graphicData>
        </a:graphic>
      </p:graphicFrame>
      <p:sp>
        <p:nvSpPr>
          <p:cNvPr id="5" name="TextBox 4"/>
          <p:cNvSpPr txBox="1"/>
          <p:nvPr/>
        </p:nvSpPr>
        <p:spPr>
          <a:xfrm>
            <a:off x="539552" y="1052736"/>
            <a:ext cx="5904656" cy="369332"/>
          </a:xfrm>
          <a:prstGeom prst="rect">
            <a:avLst/>
          </a:prstGeom>
          <a:noFill/>
        </p:spPr>
        <p:txBody>
          <a:bodyPr wrap="square" rtlCol="0">
            <a:spAutoFit/>
          </a:bodyPr>
          <a:lstStyle/>
          <a:p>
            <a:r>
              <a:rPr lang="en-ZA" b="1" dirty="0"/>
              <a:t>Talking to 10 – 12 year olds</a:t>
            </a:r>
          </a:p>
        </p:txBody>
      </p:sp>
    </p:spTree>
    <p:extLst>
      <p:ext uri="{BB962C8B-B14F-4D97-AF65-F5344CB8AC3E}">
        <p14:creationId xmlns:p14="http://schemas.microsoft.com/office/powerpoint/2010/main" val="34445845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8284" y="43849"/>
            <a:ext cx="7390060" cy="648847"/>
          </a:xfrm>
          <a:prstGeom prst="rect">
            <a:avLst/>
          </a:prstGeom>
        </p:spPr>
        <p:txBody>
          <a:bodyPr anchor="ctr"/>
          <a:lstStyle>
            <a:lvl1pPr algn="ctr" defTabSz="914290" rtl="0" eaLnBrk="1" latinLnBrk="0" hangingPunct="1">
              <a:spcBef>
                <a:spcPct val="0"/>
              </a:spcBef>
              <a:buNone/>
              <a:defRPr sz="4400" kern="1200">
                <a:solidFill>
                  <a:schemeClr val="tx1"/>
                </a:solidFill>
                <a:latin typeface="+mj-lt"/>
                <a:ea typeface="+mj-ea"/>
                <a:cs typeface="+mj-cs"/>
              </a:defRPr>
            </a:lvl1pPr>
          </a:lstStyle>
          <a:p>
            <a:pPr algn="l"/>
            <a:r>
              <a:rPr lang="en-US" altLang="en-US" sz="2000" dirty="0">
                <a:solidFill>
                  <a:schemeClr val="bg1"/>
                </a:solidFill>
                <a:cs typeface="Arial" panose="020B0604020202020204" pitchFamily="34" charset="0"/>
              </a:rPr>
              <a:t>Chapter 6: Disclosure in the context of an adolescent</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093296"/>
            <a:ext cx="1345264" cy="47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 name="Table 13"/>
          <p:cNvGraphicFramePr>
            <a:graphicFrameLocks noGrp="1"/>
          </p:cNvGraphicFramePr>
          <p:nvPr>
            <p:extLst>
              <p:ext uri="{D42A27DB-BD31-4B8C-83A1-F6EECF244321}">
                <p14:modId xmlns:p14="http://schemas.microsoft.com/office/powerpoint/2010/main" val="2080540125"/>
              </p:ext>
            </p:extLst>
          </p:nvPr>
        </p:nvGraphicFramePr>
        <p:xfrm>
          <a:off x="387116" y="1628801"/>
          <a:ext cx="8289340" cy="2805926"/>
        </p:xfrm>
        <a:graphic>
          <a:graphicData uri="http://schemas.openxmlformats.org/drawingml/2006/table">
            <a:tbl>
              <a:tblPr firstRow="1" bandRow="1">
                <a:tableStyleId>{93296810-A885-4BE3-A3E7-6D5BEEA58F35}</a:tableStyleId>
              </a:tblPr>
              <a:tblGrid>
                <a:gridCol w="2816732">
                  <a:extLst>
                    <a:ext uri="{9D8B030D-6E8A-4147-A177-3AD203B41FA5}">
                      <a16:colId xmlns:a16="http://schemas.microsoft.com/office/drawing/2014/main" val="61417970"/>
                    </a:ext>
                  </a:extLst>
                </a:gridCol>
                <a:gridCol w="5472608">
                  <a:extLst>
                    <a:ext uri="{9D8B030D-6E8A-4147-A177-3AD203B41FA5}">
                      <a16:colId xmlns:a16="http://schemas.microsoft.com/office/drawing/2014/main" val="2712637372"/>
                    </a:ext>
                  </a:extLst>
                </a:gridCol>
              </a:tblGrid>
              <a:tr h="294944">
                <a:tc gridSpan="2">
                  <a:txBody>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lang="en-US" dirty="0"/>
                        <a:t>Age 12</a:t>
                      </a:r>
                      <a:r>
                        <a:rPr lang="en-US" baseline="0" dirty="0"/>
                        <a:t> – 18 </a:t>
                      </a:r>
                      <a:r>
                        <a:rPr lang="en-US" dirty="0"/>
                        <a:t>years</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dirty="0"/>
                    </a:p>
                  </a:txBody>
                  <a:tcPr/>
                </a:tc>
                <a:extLst>
                  <a:ext uri="{0D108BD9-81ED-4DB2-BD59-A6C34878D82A}">
                    <a16:rowId xmlns:a16="http://schemas.microsoft.com/office/drawing/2014/main" val="3304380760"/>
                  </a:ext>
                </a:extLst>
              </a:tr>
              <a:tr h="294944">
                <a:tc>
                  <a:txBody>
                    <a:bodyPr/>
                    <a:lstStyle/>
                    <a:p>
                      <a:pPr marL="0" marR="0" indent="0" algn="ctr" defTabSz="914290" rtl="0" eaLnBrk="1" fontAlgn="auto" latinLnBrk="0" hangingPunct="1">
                        <a:lnSpc>
                          <a:spcPct val="100000"/>
                        </a:lnSpc>
                        <a:spcBef>
                          <a:spcPts val="0"/>
                        </a:spcBef>
                        <a:spcAft>
                          <a:spcPts val="0"/>
                        </a:spcAft>
                        <a:buClrTx/>
                        <a:buSzTx/>
                        <a:buFontTx/>
                        <a:buNone/>
                        <a:tabLst/>
                        <a:defRPr/>
                      </a:pPr>
                      <a:r>
                        <a:rPr lang="en-ZA" b="1" dirty="0"/>
                        <a:t>Tools to 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290" rtl="0" eaLnBrk="1" fontAlgn="auto" latinLnBrk="0" hangingPunct="1">
                        <a:lnSpc>
                          <a:spcPct val="100000"/>
                        </a:lnSpc>
                        <a:spcBef>
                          <a:spcPts val="0"/>
                        </a:spcBef>
                        <a:spcAft>
                          <a:spcPts val="0"/>
                        </a:spcAft>
                        <a:buClrTx/>
                        <a:buSzTx/>
                        <a:buFontTx/>
                        <a:buNone/>
                        <a:tabLst/>
                        <a:defRPr/>
                      </a:pPr>
                      <a:r>
                        <a:rPr lang="en-ZA" b="1" dirty="0"/>
                        <a:t>Talk about: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732133"/>
                  </a:ext>
                </a:extLst>
              </a:tr>
              <a:tr h="2074406">
                <a:tc>
                  <a:txBody>
                    <a:bodyPr/>
                    <a:lstStyle/>
                    <a:p>
                      <a:pPr marL="285750" indent="-285750">
                        <a:buFont typeface="Arial" panose="020B0604020202020204" pitchFamily="34" charset="0"/>
                        <a:buChar char="•"/>
                      </a:pPr>
                      <a:r>
                        <a:rPr lang="en-ZA" dirty="0"/>
                        <a:t>Journaling</a:t>
                      </a:r>
                    </a:p>
                    <a:p>
                      <a:pPr marL="285750" indent="-285750">
                        <a:buFont typeface="Arial" panose="020B0604020202020204" pitchFamily="34" charset="0"/>
                        <a:buChar char="•"/>
                      </a:pPr>
                      <a:r>
                        <a:rPr lang="en-ZA" baseline="0" dirty="0"/>
                        <a:t>Adherence tools</a:t>
                      </a:r>
                    </a:p>
                    <a:p>
                      <a:pPr marL="285750" indent="-285750">
                        <a:buFont typeface="Arial" panose="020B0604020202020204" pitchFamily="34" charset="0"/>
                        <a:buChar char="•"/>
                      </a:pPr>
                      <a:r>
                        <a:rPr lang="en-ZA" baseline="0" dirty="0"/>
                        <a:t>Circles of support</a:t>
                      </a:r>
                    </a:p>
                    <a:p>
                      <a:pPr marL="0" indent="0">
                        <a:buFont typeface="Arial" panose="020B0604020202020204" pitchFamily="34" charset="0"/>
                        <a:buNone/>
                      </a:pP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ZA" dirty="0"/>
                        <a:t>HIV and sexual transmission</a:t>
                      </a:r>
                    </a:p>
                    <a:p>
                      <a:pPr marL="285750" indent="-285750">
                        <a:buFont typeface="Arial" panose="020B0604020202020204" pitchFamily="34" charset="0"/>
                        <a:buChar char="•"/>
                      </a:pPr>
                      <a:r>
                        <a:rPr lang="en-ZA" baseline="0" dirty="0"/>
                        <a:t>Risky behaviours</a:t>
                      </a:r>
                    </a:p>
                    <a:p>
                      <a:pPr marL="285750" indent="-285750">
                        <a:buFont typeface="Arial" panose="020B0604020202020204" pitchFamily="34" charset="0"/>
                        <a:buChar char="•"/>
                      </a:pPr>
                      <a:r>
                        <a:rPr lang="en-ZA" baseline="0" dirty="0"/>
                        <a:t>Delaying sexual interaction</a:t>
                      </a:r>
                    </a:p>
                    <a:p>
                      <a:pPr marL="285750" indent="-285750">
                        <a:buFont typeface="Arial" panose="020B0604020202020204" pitchFamily="34" charset="0"/>
                        <a:buChar char="•"/>
                      </a:pPr>
                      <a:r>
                        <a:rPr lang="en-ZA" baseline="0" dirty="0"/>
                        <a:t>Lower-risk sexual practices</a:t>
                      </a:r>
                    </a:p>
                    <a:p>
                      <a:pPr marL="285750" indent="-285750">
                        <a:buFont typeface="Arial" panose="020B0604020202020204" pitchFamily="34" charset="0"/>
                        <a:buChar char="•"/>
                      </a:pPr>
                      <a:r>
                        <a:rPr lang="en-ZA" baseline="0" dirty="0"/>
                        <a:t>Peer pressure influences</a:t>
                      </a:r>
                    </a:p>
                    <a:p>
                      <a:pPr marL="285750" indent="-285750">
                        <a:buFont typeface="Arial" panose="020B0604020202020204" pitchFamily="34" charset="0"/>
                        <a:buChar char="•"/>
                      </a:pPr>
                      <a:r>
                        <a:rPr lang="en-ZA" baseline="0" dirty="0"/>
                        <a:t>Sexual reproductive health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3392489"/>
                  </a:ext>
                </a:extLst>
              </a:tr>
            </a:tbl>
          </a:graphicData>
        </a:graphic>
      </p:graphicFrame>
      <p:sp>
        <p:nvSpPr>
          <p:cNvPr id="5" name="TextBox 4"/>
          <p:cNvSpPr txBox="1"/>
          <p:nvPr/>
        </p:nvSpPr>
        <p:spPr>
          <a:xfrm>
            <a:off x="539552" y="1052736"/>
            <a:ext cx="5904656" cy="369332"/>
          </a:xfrm>
          <a:prstGeom prst="rect">
            <a:avLst/>
          </a:prstGeom>
          <a:noFill/>
        </p:spPr>
        <p:txBody>
          <a:bodyPr wrap="square" rtlCol="0">
            <a:spAutoFit/>
          </a:bodyPr>
          <a:lstStyle/>
          <a:p>
            <a:r>
              <a:rPr lang="en-ZA" b="1" dirty="0"/>
              <a:t>Talking to 12 – 18 year olds</a:t>
            </a:r>
          </a:p>
        </p:txBody>
      </p:sp>
    </p:spTree>
    <p:extLst>
      <p:ext uri="{BB962C8B-B14F-4D97-AF65-F5344CB8AC3E}">
        <p14:creationId xmlns:p14="http://schemas.microsoft.com/office/powerpoint/2010/main" val="24178403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8284" y="43849"/>
            <a:ext cx="7390060" cy="648847"/>
          </a:xfrm>
          <a:prstGeom prst="rect">
            <a:avLst/>
          </a:prstGeom>
        </p:spPr>
        <p:txBody>
          <a:bodyPr anchor="ctr"/>
          <a:lstStyle>
            <a:lvl1pPr algn="ctr" defTabSz="914290" rtl="0" eaLnBrk="1" latinLnBrk="0" hangingPunct="1">
              <a:spcBef>
                <a:spcPct val="0"/>
              </a:spcBef>
              <a:buNone/>
              <a:defRPr sz="4400" kern="1200">
                <a:solidFill>
                  <a:schemeClr val="tx1"/>
                </a:solidFill>
                <a:latin typeface="+mj-lt"/>
                <a:ea typeface="+mj-ea"/>
                <a:cs typeface="+mj-cs"/>
              </a:defRPr>
            </a:lvl1pPr>
          </a:lstStyle>
          <a:p>
            <a:pPr algn="l"/>
            <a:r>
              <a:rPr lang="en-US" altLang="en-US" sz="2400" dirty="0">
                <a:solidFill>
                  <a:schemeClr val="bg1"/>
                </a:solidFill>
                <a:cs typeface="Arial" panose="020B0604020202020204" pitchFamily="34" charset="0"/>
              </a:rPr>
              <a:t>Roleplaying Chapters 5 &amp; 6</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093296"/>
            <a:ext cx="1345264" cy="47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4"/>
          <p:cNvSpPr txBox="1">
            <a:spLocks/>
          </p:cNvSpPr>
          <p:nvPr/>
        </p:nvSpPr>
        <p:spPr>
          <a:xfrm>
            <a:off x="278284" y="1124756"/>
            <a:ext cx="8280400" cy="4536480"/>
          </a:xfrm>
          <a:prstGeom prst="rect">
            <a:avLst/>
          </a:prstGeom>
        </p:spPr>
        <p:txBody>
          <a:bodyPr/>
          <a:lst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ZA" sz="2400" dirty="0"/>
              <a:t>Activity</a:t>
            </a:r>
          </a:p>
          <a:p>
            <a:pPr marL="457200" indent="-457200">
              <a:buFont typeface="+mj-lt"/>
              <a:buAutoNum type="arabicPeriod"/>
            </a:pPr>
            <a:r>
              <a:rPr lang="en-ZA" sz="2400" dirty="0"/>
              <a:t>Divide into pairs. One person will role play the child and the other the healthcare provider</a:t>
            </a:r>
          </a:p>
          <a:p>
            <a:pPr marL="457200" indent="-457200">
              <a:buFont typeface="+mj-lt"/>
              <a:buAutoNum type="arabicPeriod"/>
            </a:pPr>
            <a:r>
              <a:rPr lang="en-ZA" sz="2400" dirty="0"/>
              <a:t>Practice the language used for the various age groups providing HIV Disclosure Counselling</a:t>
            </a:r>
          </a:p>
          <a:p>
            <a:pPr marL="457200" indent="-457200">
              <a:buFont typeface="+mj-lt"/>
              <a:buAutoNum type="arabicPeriod"/>
            </a:pPr>
            <a:r>
              <a:rPr lang="en-ZA" sz="2400" dirty="0"/>
              <a:t>Change roles for the age group so that each participant has an opportunity to be the healthcare provider</a:t>
            </a:r>
          </a:p>
          <a:p>
            <a:endParaRPr lang="en-ZA" sz="2400" dirty="0"/>
          </a:p>
        </p:txBody>
      </p:sp>
    </p:spTree>
    <p:extLst>
      <p:ext uri="{BB962C8B-B14F-4D97-AF65-F5344CB8AC3E}">
        <p14:creationId xmlns:p14="http://schemas.microsoft.com/office/powerpoint/2010/main" val="37979309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4274622703"/>
              </p:ext>
            </p:extLst>
          </p:nvPr>
        </p:nvGraphicFramePr>
        <p:xfrm>
          <a:off x="461252" y="1052736"/>
          <a:ext cx="8071188" cy="43235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txBox="1">
            <a:spLocks/>
          </p:cNvSpPr>
          <p:nvPr/>
        </p:nvSpPr>
        <p:spPr>
          <a:xfrm>
            <a:off x="278284" y="43849"/>
            <a:ext cx="7390060" cy="648847"/>
          </a:xfrm>
          <a:prstGeom prst="rect">
            <a:avLst/>
          </a:prstGeom>
        </p:spPr>
        <p:txBody>
          <a:bodyPr anchor="ctr"/>
          <a:lstStyle>
            <a:lvl1pPr algn="ctr" defTabSz="914290" rtl="0" eaLnBrk="1" latinLnBrk="0" hangingPunct="1">
              <a:spcBef>
                <a:spcPct val="0"/>
              </a:spcBef>
              <a:buNone/>
              <a:defRPr sz="4400" kern="1200">
                <a:solidFill>
                  <a:schemeClr val="tx1"/>
                </a:solidFill>
                <a:latin typeface="+mj-lt"/>
                <a:ea typeface="+mj-ea"/>
                <a:cs typeface="+mj-cs"/>
              </a:defRPr>
            </a:lvl1pPr>
          </a:lstStyle>
          <a:p>
            <a:pPr algn="l"/>
            <a:r>
              <a:rPr lang="en-US" altLang="en-US" sz="2800" dirty="0">
                <a:solidFill>
                  <a:schemeClr val="bg1"/>
                </a:solidFill>
                <a:cs typeface="Arial" panose="020B0604020202020204" pitchFamily="34" charset="0"/>
              </a:rPr>
              <a:t>Chapter 7: Integrating Disclosure</a:t>
            </a:r>
          </a:p>
        </p:txBody>
      </p:sp>
      <p:pic>
        <p:nvPicPr>
          <p:cNvPr id="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520" y="6093296"/>
            <a:ext cx="1345264" cy="47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a:xfrm>
            <a:off x="468313" y="1375573"/>
            <a:ext cx="8280400" cy="3816400"/>
          </a:xfrm>
        </p:spPr>
        <p:txBody>
          <a:bodyPr/>
          <a:lstStyle/>
          <a:p>
            <a:r>
              <a:rPr lang="en-ZA" dirty="0"/>
              <a:t>There are 3 strategies that complete the disclosure process, as outlined below</a:t>
            </a:r>
          </a:p>
        </p:txBody>
      </p:sp>
    </p:spTree>
    <p:extLst>
      <p:ext uri="{BB962C8B-B14F-4D97-AF65-F5344CB8AC3E}">
        <p14:creationId xmlns:p14="http://schemas.microsoft.com/office/powerpoint/2010/main" val="42340468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8284" y="43849"/>
            <a:ext cx="7390060" cy="648847"/>
          </a:xfrm>
          <a:prstGeom prst="rect">
            <a:avLst/>
          </a:prstGeom>
        </p:spPr>
        <p:txBody>
          <a:bodyPr anchor="ctr"/>
          <a:lstStyle>
            <a:lvl1pPr algn="ctr" defTabSz="914290" rtl="0" eaLnBrk="1" latinLnBrk="0" hangingPunct="1">
              <a:spcBef>
                <a:spcPct val="0"/>
              </a:spcBef>
              <a:buNone/>
              <a:defRPr sz="4400" kern="1200">
                <a:solidFill>
                  <a:schemeClr val="tx1"/>
                </a:solidFill>
                <a:latin typeface="+mj-lt"/>
                <a:ea typeface="+mj-ea"/>
                <a:cs typeface="+mj-cs"/>
              </a:defRPr>
            </a:lvl1pPr>
          </a:lstStyle>
          <a:p>
            <a:pPr algn="l"/>
            <a:r>
              <a:rPr lang="en-US" altLang="en-US" sz="2800" dirty="0">
                <a:solidFill>
                  <a:schemeClr val="bg1"/>
                </a:solidFill>
                <a:cs typeface="Arial" panose="020B0604020202020204" pitchFamily="34" charset="0"/>
              </a:rPr>
              <a:t>Chapter 7: Integrating Disclosure</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093296"/>
            <a:ext cx="1345264" cy="47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6"/>
          <p:cNvSpPr>
            <a:spLocks noGrp="1"/>
          </p:cNvSpPr>
          <p:nvPr>
            <p:ph idx="1"/>
          </p:nvPr>
        </p:nvSpPr>
        <p:spPr/>
        <p:txBody>
          <a:bodyPr/>
          <a:lstStyle/>
          <a:p>
            <a:pPr marL="0" indent="0">
              <a:buNone/>
            </a:pPr>
            <a:r>
              <a:rPr lang="en-ZA" dirty="0"/>
              <a:t>Activity on Strategy 1: Active Case Finding</a:t>
            </a:r>
          </a:p>
          <a:p>
            <a:pPr marL="457200" indent="-457200">
              <a:buFont typeface="+mj-lt"/>
              <a:buAutoNum type="arabicPeriod"/>
            </a:pPr>
            <a:r>
              <a:rPr lang="en-ZA" dirty="0"/>
              <a:t>Divide into small groups</a:t>
            </a:r>
          </a:p>
          <a:p>
            <a:pPr marL="457200" indent="-457200">
              <a:buFont typeface="+mj-lt"/>
              <a:buAutoNum type="arabicPeriod"/>
            </a:pPr>
            <a:r>
              <a:rPr lang="en-ZA" dirty="0"/>
              <a:t>Brainstorm around how you could actively find HIV exposed children and adolescents at:</a:t>
            </a:r>
          </a:p>
          <a:p>
            <a:pPr marL="744448" lvl="1" indent="-342900"/>
            <a:r>
              <a:rPr lang="en-ZA" dirty="0"/>
              <a:t>Community Level</a:t>
            </a:r>
          </a:p>
          <a:p>
            <a:pPr marL="744448" lvl="1" indent="-342900"/>
            <a:r>
              <a:rPr lang="en-ZA" dirty="0"/>
              <a:t>Facility Level </a:t>
            </a:r>
          </a:p>
          <a:p>
            <a:pPr marL="457200" indent="-457200">
              <a:buFont typeface="+mj-lt"/>
              <a:buAutoNum type="arabicPeriod"/>
            </a:pPr>
            <a:r>
              <a:rPr lang="en-ZA" dirty="0"/>
              <a:t>Record your responses on flipchart paper and select a representative to feedback to the larger group</a:t>
            </a:r>
          </a:p>
          <a:p>
            <a:endParaRPr lang="en-ZA" dirty="0"/>
          </a:p>
        </p:txBody>
      </p:sp>
    </p:spTree>
    <p:extLst>
      <p:ext uri="{BB962C8B-B14F-4D97-AF65-F5344CB8AC3E}">
        <p14:creationId xmlns:p14="http://schemas.microsoft.com/office/powerpoint/2010/main" val="33383630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8284" y="43849"/>
            <a:ext cx="7390060" cy="648847"/>
          </a:xfrm>
          <a:prstGeom prst="rect">
            <a:avLst/>
          </a:prstGeom>
        </p:spPr>
        <p:txBody>
          <a:bodyPr anchor="ctr"/>
          <a:lstStyle>
            <a:lvl1pPr algn="ctr" defTabSz="914290" rtl="0" eaLnBrk="1" latinLnBrk="0" hangingPunct="1">
              <a:spcBef>
                <a:spcPct val="0"/>
              </a:spcBef>
              <a:buNone/>
              <a:defRPr sz="4400" kern="1200">
                <a:solidFill>
                  <a:schemeClr val="tx1"/>
                </a:solidFill>
                <a:latin typeface="+mj-lt"/>
                <a:ea typeface="+mj-ea"/>
                <a:cs typeface="+mj-cs"/>
              </a:defRPr>
            </a:lvl1pPr>
          </a:lstStyle>
          <a:p>
            <a:pPr algn="l"/>
            <a:r>
              <a:rPr lang="en-US" altLang="en-US" sz="2800" dirty="0">
                <a:solidFill>
                  <a:schemeClr val="bg1"/>
                </a:solidFill>
                <a:cs typeface="Arial" panose="020B0604020202020204" pitchFamily="34" charset="0"/>
              </a:rPr>
              <a:t>Chapter 7: Integrating Disclosure</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6093296"/>
            <a:ext cx="1345264" cy="47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6"/>
          <p:cNvSpPr>
            <a:spLocks noGrp="1"/>
          </p:cNvSpPr>
          <p:nvPr>
            <p:ph idx="1"/>
          </p:nvPr>
        </p:nvSpPr>
        <p:spPr/>
        <p:txBody>
          <a:bodyPr/>
          <a:lstStyle/>
          <a:p>
            <a:pPr marL="0" indent="0">
              <a:buNone/>
            </a:pPr>
            <a:r>
              <a:rPr lang="en-ZA" dirty="0"/>
              <a:t>Activity on Strategy 2 &amp; 3: Caregiver Engagement and Disclosure</a:t>
            </a:r>
          </a:p>
          <a:p>
            <a:pPr marL="457200" indent="-457200">
              <a:buFont typeface="+mj-lt"/>
              <a:buAutoNum type="arabicPeriod"/>
            </a:pPr>
            <a:r>
              <a:rPr lang="en-ZA" dirty="0"/>
              <a:t>Divide into small groups</a:t>
            </a:r>
          </a:p>
          <a:p>
            <a:pPr marL="457200" indent="-457200">
              <a:buFont typeface="+mj-lt"/>
              <a:buAutoNum type="arabicPeriod"/>
            </a:pPr>
            <a:r>
              <a:rPr lang="en-ZA" dirty="0"/>
              <a:t>Brainstorm around the barriers that caregivers may face and how they can overcome these barriers:</a:t>
            </a:r>
          </a:p>
          <a:p>
            <a:pPr lvl="1"/>
            <a:r>
              <a:rPr lang="en-ZA" dirty="0"/>
              <a:t>When deciding to test their children for HIV</a:t>
            </a:r>
          </a:p>
          <a:p>
            <a:pPr lvl="1"/>
            <a:r>
              <a:rPr lang="en-ZA" dirty="0"/>
              <a:t>When deciding to disclosure to their children</a:t>
            </a:r>
          </a:p>
          <a:p>
            <a:pPr marL="457200" indent="-457200">
              <a:buFont typeface="+mj-lt"/>
              <a:buAutoNum type="arabicPeriod"/>
            </a:pPr>
            <a:r>
              <a:rPr lang="en-ZA" dirty="0"/>
              <a:t>Record your responses on flipchart paper and select a representative to feedback to the larger group</a:t>
            </a:r>
          </a:p>
          <a:p>
            <a:endParaRPr lang="en-ZA" dirty="0"/>
          </a:p>
        </p:txBody>
      </p:sp>
    </p:spTree>
    <p:extLst>
      <p:ext uri="{BB962C8B-B14F-4D97-AF65-F5344CB8AC3E}">
        <p14:creationId xmlns:p14="http://schemas.microsoft.com/office/powerpoint/2010/main" val="3539807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Title 1"/>
          <p:cNvSpPr>
            <a:spLocks noGrp="1"/>
          </p:cNvSpPr>
          <p:nvPr>
            <p:ph type="title" idx="4294967295"/>
          </p:nvPr>
        </p:nvSpPr>
        <p:spPr>
          <a:xfrm>
            <a:off x="278284" y="22225"/>
            <a:ext cx="6246341" cy="669925"/>
          </a:xfrm>
          <a:prstGeom prst="rect">
            <a:avLst/>
          </a:prstGeom>
          <a:extLst>
            <a:ext uri="{91240B29-F687-4F45-9708-019B960494DF}">
              <a14:hiddenLine xmlns:a14="http://schemas.microsoft.com/office/drawing/2010/main" w="19050">
                <a:solidFill>
                  <a:srgbClr val="000000"/>
                </a:solidFill>
                <a:miter lim="800000"/>
                <a:headEnd/>
                <a:tailEnd/>
              </a14:hiddenLine>
            </a:ext>
          </a:extLst>
        </p:spPr>
        <p:txBody>
          <a:bodyPr anchor="ctr"/>
          <a:lstStyle/>
          <a:p>
            <a:pPr algn="l"/>
            <a:r>
              <a:rPr lang="en-ZA" altLang="en-US" sz="2565" dirty="0">
                <a:solidFill>
                  <a:schemeClr val="bg1"/>
                </a:solidFill>
                <a:latin typeface="Arial" panose="020B0604020202020204" pitchFamily="34" charset="0"/>
                <a:cs typeface="Arial" panose="020B0604020202020204" pitchFamily="34" charset="0"/>
              </a:rPr>
              <a:t>Questions</a:t>
            </a:r>
          </a:p>
        </p:txBody>
      </p:sp>
      <p:pic>
        <p:nvPicPr>
          <p:cNvPr id="25498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284" y="5972243"/>
            <a:ext cx="1345264" cy="47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media5.picsearch.com/is?XAvdqo2h88t0ql5LyZVNvb5f-0j-m2oQE-GyaLih11Y&amp;height=2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0661" y="1667476"/>
            <a:ext cx="3599253" cy="2691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71414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98290" y="1121689"/>
            <a:ext cx="7850591" cy="4850553"/>
          </a:xfrm>
          <a:prstGeom prst="rect">
            <a:avLst/>
          </a:prstGeom>
        </p:spPr>
        <p:txBody>
          <a:bodyPr/>
          <a:lst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altLang="en-US" sz="2800" dirty="0">
                <a:cs typeface="Arial" panose="020B0604020202020204" pitchFamily="34" charset="0"/>
              </a:rPr>
              <a:t>Definitions cont.</a:t>
            </a:r>
          </a:p>
          <a:p>
            <a:pPr marL="0" indent="0">
              <a:buFont typeface="Arial" pitchFamily="34" charset="0"/>
              <a:buNone/>
            </a:pPr>
            <a:endParaRPr lang="en-US" altLang="en-US" sz="2800" dirty="0">
              <a:cs typeface="Arial" panose="020B0604020202020204" pitchFamily="34" charset="0"/>
            </a:endParaRPr>
          </a:p>
          <a:p>
            <a:pPr marL="0" indent="0">
              <a:buFont typeface="Arial" pitchFamily="34" charset="0"/>
              <a:buNone/>
            </a:pPr>
            <a:endParaRPr lang="en-US" altLang="en-US" sz="2800" dirty="0">
              <a:cs typeface="Arial" panose="020B0604020202020204" pitchFamily="34" charset="0"/>
            </a:endParaRPr>
          </a:p>
        </p:txBody>
      </p:sp>
      <p:sp>
        <p:nvSpPr>
          <p:cNvPr id="5" name="Title 1"/>
          <p:cNvSpPr txBox="1">
            <a:spLocks/>
          </p:cNvSpPr>
          <p:nvPr/>
        </p:nvSpPr>
        <p:spPr>
          <a:xfrm>
            <a:off x="278284" y="43849"/>
            <a:ext cx="7126781" cy="648847"/>
          </a:xfrm>
          <a:prstGeom prst="rect">
            <a:avLst/>
          </a:prstGeom>
        </p:spPr>
        <p:txBody>
          <a:bodyPr anchor="ctr"/>
          <a:lstStyle>
            <a:lvl1pPr algn="ctr" defTabSz="914290" rtl="0" eaLnBrk="1" latinLnBrk="0" hangingPunct="1">
              <a:spcBef>
                <a:spcPct val="0"/>
              </a:spcBef>
              <a:buNone/>
              <a:defRPr sz="4400" kern="1200">
                <a:solidFill>
                  <a:schemeClr val="tx1"/>
                </a:solidFill>
                <a:latin typeface="+mj-lt"/>
                <a:ea typeface="+mj-ea"/>
                <a:cs typeface="+mj-cs"/>
              </a:defRPr>
            </a:lvl1pPr>
          </a:lstStyle>
          <a:p>
            <a:pPr algn="l"/>
            <a:r>
              <a:rPr lang="en-US" altLang="en-US" sz="2600" dirty="0">
                <a:solidFill>
                  <a:schemeClr val="bg1"/>
                </a:solidFill>
                <a:latin typeface="+mn-lt"/>
                <a:cs typeface="Arial" panose="020B0604020202020204" pitchFamily="34" charset="0"/>
              </a:rPr>
              <a:t>Chapter 1: Disclosure Guiding Principles</a:t>
            </a:r>
          </a:p>
        </p:txBody>
      </p:sp>
      <p:graphicFrame>
        <p:nvGraphicFramePr>
          <p:cNvPr id="7" name="Table 6"/>
          <p:cNvGraphicFramePr>
            <a:graphicFrameLocks noGrp="1"/>
          </p:cNvGraphicFramePr>
          <p:nvPr>
            <p:extLst>
              <p:ext uri="{D42A27DB-BD31-4B8C-83A1-F6EECF244321}">
                <p14:modId xmlns:p14="http://schemas.microsoft.com/office/powerpoint/2010/main" val="174602970"/>
              </p:ext>
            </p:extLst>
          </p:nvPr>
        </p:nvGraphicFramePr>
        <p:xfrm>
          <a:off x="467544" y="1943080"/>
          <a:ext cx="7850593" cy="2926080"/>
        </p:xfrm>
        <a:graphic>
          <a:graphicData uri="http://schemas.openxmlformats.org/drawingml/2006/table">
            <a:tbl>
              <a:tblPr firstRow="1" bandRow="1">
                <a:tableStyleId>{5C22544A-7EE6-4342-B048-85BDC9FD1C3A}</a:tableStyleId>
              </a:tblPr>
              <a:tblGrid>
                <a:gridCol w="3384376">
                  <a:extLst>
                    <a:ext uri="{9D8B030D-6E8A-4147-A177-3AD203B41FA5}">
                      <a16:colId xmlns:a16="http://schemas.microsoft.com/office/drawing/2014/main" val="2802047853"/>
                    </a:ext>
                  </a:extLst>
                </a:gridCol>
                <a:gridCol w="4466217">
                  <a:extLst>
                    <a:ext uri="{9D8B030D-6E8A-4147-A177-3AD203B41FA5}">
                      <a16:colId xmlns:a16="http://schemas.microsoft.com/office/drawing/2014/main" val="1011727166"/>
                    </a:ext>
                  </a:extLst>
                </a:gridCol>
              </a:tblGrid>
              <a:tr h="370840">
                <a:tc>
                  <a:txBody>
                    <a:bodyPr/>
                    <a:lstStyle/>
                    <a:p>
                      <a:pPr algn="just"/>
                      <a:r>
                        <a:rPr lang="en-US" sz="2800" b="0" dirty="0">
                          <a:solidFill>
                            <a:schemeClr val="bg1"/>
                          </a:solidFill>
                        </a:rPr>
                        <a:t>Health C</a:t>
                      </a:r>
                      <a:r>
                        <a:rPr lang="en-US" sz="2800" b="0" baseline="0" dirty="0">
                          <a:solidFill>
                            <a:schemeClr val="bg1"/>
                          </a:solidFill>
                        </a:rPr>
                        <a:t>are Provider</a:t>
                      </a:r>
                      <a:endParaRPr lang="en-ZA" sz="2800" b="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marL="0" marR="0" indent="0" algn="just" defTabSz="914290" rtl="0" eaLnBrk="1" fontAlgn="auto" latinLnBrk="0" hangingPunct="1">
                        <a:lnSpc>
                          <a:spcPct val="100000"/>
                        </a:lnSpc>
                        <a:spcBef>
                          <a:spcPts val="0"/>
                        </a:spcBef>
                        <a:spcAft>
                          <a:spcPts val="0"/>
                        </a:spcAft>
                        <a:buClrTx/>
                        <a:buSzTx/>
                        <a:buFontTx/>
                        <a:buNone/>
                        <a:tabLst/>
                        <a:defRPr/>
                      </a:pPr>
                      <a:r>
                        <a:rPr lang="en-ZA" sz="1800" b="0" kern="1200" dirty="0">
                          <a:solidFill>
                            <a:schemeClr val="bg1"/>
                          </a:solidFill>
                          <a:effectLst/>
                          <a:latin typeface="+mn-lt"/>
                          <a:ea typeface="+mn-ea"/>
                          <a:cs typeface="+mn-cs"/>
                        </a:rPr>
                        <a:t>Any trained HCP providing disclosure services within facility or community (nurse, doctor, counsellor, social worker or psychologist).</a:t>
                      </a:r>
                      <a:endParaRPr lang="en-ZA"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4145713037"/>
                  </a:ext>
                </a:extLst>
              </a:tr>
              <a:tr h="370840">
                <a:tc>
                  <a:txBody>
                    <a:bodyPr/>
                    <a:lstStyle/>
                    <a:p>
                      <a:pPr algn="l"/>
                      <a:r>
                        <a:rPr lang="en-US" sz="2800" b="0" dirty="0">
                          <a:solidFill>
                            <a:schemeClr val="bg1"/>
                          </a:solidFill>
                        </a:rPr>
                        <a:t>Child</a:t>
                      </a:r>
                      <a:r>
                        <a:rPr lang="en-US" sz="2800" b="0" baseline="0" dirty="0">
                          <a:solidFill>
                            <a:schemeClr val="bg1"/>
                          </a:solidFill>
                        </a:rPr>
                        <a:t> </a:t>
                      </a:r>
                      <a:r>
                        <a:rPr lang="en-US" sz="2800" b="0" dirty="0">
                          <a:solidFill>
                            <a:schemeClr val="bg1"/>
                          </a:solidFill>
                        </a:rPr>
                        <a:t>&amp; Adolescent Disclosure</a:t>
                      </a:r>
                      <a:endParaRPr lang="en-ZA" sz="2800" b="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marL="0" marR="0" indent="0" algn="just" defTabSz="914290" rtl="0" eaLnBrk="1" fontAlgn="auto" latinLnBrk="0" hangingPunct="1">
                        <a:lnSpc>
                          <a:spcPct val="100000"/>
                        </a:lnSpc>
                        <a:spcBef>
                          <a:spcPts val="0"/>
                        </a:spcBef>
                        <a:spcAft>
                          <a:spcPts val="0"/>
                        </a:spcAft>
                        <a:buClrTx/>
                        <a:buSzTx/>
                        <a:buFontTx/>
                        <a:buNone/>
                        <a:tabLst/>
                        <a:defRPr/>
                      </a:pPr>
                      <a:r>
                        <a:rPr lang="en-ZA" sz="1800" b="0" kern="1200" dirty="0">
                          <a:solidFill>
                            <a:schemeClr val="bg1"/>
                          </a:solidFill>
                          <a:effectLst/>
                          <a:latin typeface="+mn-lt"/>
                          <a:ea typeface="+mn-ea"/>
                          <a:cs typeface="+mn-cs"/>
                        </a:rPr>
                        <a:t>A process whereby a child gains knowledge of his/her HIV status or his/her caregiver’s HIV status. A gradual process of giving children age-appropriate information regarding their illness, leading to full disclosure when the child has the cognitive and emotional maturity to process this information.</a:t>
                      </a:r>
                      <a:endParaRPr lang="en-ZA"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4180272773"/>
                  </a:ext>
                </a:extLst>
              </a:tr>
            </a:tbl>
          </a:graphicData>
        </a:graphic>
      </p:graphicFrame>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284" y="5972243"/>
            <a:ext cx="1345264" cy="47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9726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98290" y="1121689"/>
            <a:ext cx="7850591" cy="4850553"/>
          </a:xfrm>
          <a:prstGeom prst="rect">
            <a:avLst/>
          </a:prstGeom>
        </p:spPr>
        <p:txBody>
          <a:bodyPr/>
          <a:lst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altLang="en-US" sz="2800" dirty="0">
                <a:cs typeface="Arial" panose="020B0604020202020204" pitchFamily="34" charset="0"/>
              </a:rPr>
              <a:t>Levels of Disclosure</a:t>
            </a:r>
          </a:p>
          <a:p>
            <a:pPr marL="0" indent="0">
              <a:buFont typeface="Arial" pitchFamily="34" charset="0"/>
              <a:buNone/>
            </a:pPr>
            <a:endParaRPr lang="en-US" altLang="en-US" sz="2800" dirty="0">
              <a:cs typeface="Arial" panose="020B0604020202020204" pitchFamily="34" charset="0"/>
            </a:endParaRPr>
          </a:p>
          <a:p>
            <a:pPr marL="0" indent="0">
              <a:buFont typeface="Arial" pitchFamily="34" charset="0"/>
              <a:buNone/>
            </a:pPr>
            <a:endParaRPr lang="en-US" altLang="en-US" sz="2800" dirty="0">
              <a:cs typeface="Arial" panose="020B0604020202020204" pitchFamily="34" charset="0"/>
            </a:endParaRPr>
          </a:p>
        </p:txBody>
      </p:sp>
      <p:sp>
        <p:nvSpPr>
          <p:cNvPr id="5" name="Title 1"/>
          <p:cNvSpPr txBox="1">
            <a:spLocks/>
          </p:cNvSpPr>
          <p:nvPr/>
        </p:nvSpPr>
        <p:spPr>
          <a:xfrm>
            <a:off x="278284" y="43849"/>
            <a:ext cx="7126781" cy="648847"/>
          </a:xfrm>
          <a:prstGeom prst="rect">
            <a:avLst/>
          </a:prstGeom>
        </p:spPr>
        <p:txBody>
          <a:bodyPr anchor="ctr"/>
          <a:lstStyle>
            <a:lvl1pPr algn="ctr" defTabSz="914290" rtl="0" eaLnBrk="1" latinLnBrk="0" hangingPunct="1">
              <a:spcBef>
                <a:spcPct val="0"/>
              </a:spcBef>
              <a:buNone/>
              <a:defRPr sz="4400" kern="1200">
                <a:solidFill>
                  <a:schemeClr val="tx1"/>
                </a:solidFill>
                <a:latin typeface="+mj-lt"/>
                <a:ea typeface="+mj-ea"/>
                <a:cs typeface="+mj-cs"/>
              </a:defRPr>
            </a:lvl1pPr>
          </a:lstStyle>
          <a:p>
            <a:pPr algn="l"/>
            <a:r>
              <a:rPr lang="en-US" altLang="en-US" sz="2600" dirty="0">
                <a:solidFill>
                  <a:schemeClr val="bg1"/>
                </a:solidFill>
                <a:latin typeface="+mn-lt"/>
                <a:cs typeface="Arial" panose="020B0604020202020204" pitchFamily="34" charset="0"/>
              </a:rPr>
              <a:t>Chapter 1: Disclosure Guiding Principles</a:t>
            </a:r>
          </a:p>
        </p:txBody>
      </p:sp>
      <p:graphicFrame>
        <p:nvGraphicFramePr>
          <p:cNvPr id="7" name="Table 6"/>
          <p:cNvGraphicFramePr>
            <a:graphicFrameLocks noGrp="1"/>
          </p:cNvGraphicFramePr>
          <p:nvPr>
            <p:extLst>
              <p:ext uri="{D42A27DB-BD31-4B8C-83A1-F6EECF244321}">
                <p14:modId xmlns:p14="http://schemas.microsoft.com/office/powerpoint/2010/main" val="3012092743"/>
              </p:ext>
            </p:extLst>
          </p:nvPr>
        </p:nvGraphicFramePr>
        <p:xfrm>
          <a:off x="395536" y="1993894"/>
          <a:ext cx="8136904" cy="1867154"/>
        </p:xfrm>
        <a:graphic>
          <a:graphicData uri="http://schemas.openxmlformats.org/drawingml/2006/table">
            <a:tbl>
              <a:tblPr firstRow="1" bandRow="1">
                <a:tableStyleId>{5C22544A-7EE6-4342-B048-85BDC9FD1C3A}</a:tableStyleId>
              </a:tblPr>
              <a:tblGrid>
                <a:gridCol w="3032846">
                  <a:extLst>
                    <a:ext uri="{9D8B030D-6E8A-4147-A177-3AD203B41FA5}">
                      <a16:colId xmlns:a16="http://schemas.microsoft.com/office/drawing/2014/main" val="2802047853"/>
                    </a:ext>
                  </a:extLst>
                </a:gridCol>
                <a:gridCol w="5104058">
                  <a:extLst>
                    <a:ext uri="{9D8B030D-6E8A-4147-A177-3AD203B41FA5}">
                      <a16:colId xmlns:a16="http://schemas.microsoft.com/office/drawing/2014/main" val="1011727166"/>
                    </a:ext>
                  </a:extLst>
                </a:gridCol>
              </a:tblGrid>
              <a:tr h="370840">
                <a:tc>
                  <a:txBody>
                    <a:bodyPr/>
                    <a:lstStyle/>
                    <a:p>
                      <a:r>
                        <a:rPr lang="en-ZA" sz="1800" b="0" kern="1200" dirty="0">
                          <a:solidFill>
                            <a:schemeClr val="bg1"/>
                          </a:solidFill>
                          <a:effectLst/>
                          <a:latin typeface="+mn-lt"/>
                          <a:ea typeface="+mn-ea"/>
                          <a:cs typeface="Arial" panose="020B0604020202020204" pitchFamily="34" charset="0"/>
                        </a:rPr>
                        <a:t>Non-Disclosure</a:t>
                      </a:r>
                      <a:endParaRPr lang="en-ZA" sz="1800" b="0" dirty="0">
                        <a:solidFill>
                          <a:schemeClr val="bg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marL="0" marR="0" indent="0" algn="just" defTabSz="914290" rtl="0" eaLnBrk="1" fontAlgn="auto" latinLnBrk="0" hangingPunct="1">
                        <a:lnSpc>
                          <a:spcPct val="100000"/>
                        </a:lnSpc>
                        <a:spcBef>
                          <a:spcPts val="0"/>
                        </a:spcBef>
                        <a:spcAft>
                          <a:spcPts val="0"/>
                        </a:spcAft>
                        <a:buClrTx/>
                        <a:buSzTx/>
                        <a:buFontTx/>
                        <a:buNone/>
                        <a:tabLst/>
                        <a:defRPr/>
                      </a:pPr>
                      <a:r>
                        <a:rPr lang="en-ZA" sz="1800" b="0" kern="1200" dirty="0">
                          <a:solidFill>
                            <a:schemeClr val="bg1"/>
                          </a:solidFill>
                          <a:effectLst/>
                          <a:latin typeface="+mn-lt"/>
                          <a:ea typeface="+mn-ea"/>
                          <a:cs typeface="Arial" panose="020B0604020202020204" pitchFamily="34" charset="0"/>
                        </a:rPr>
                        <a:t>The child is unaware of their illness and its effect on their body</a:t>
                      </a:r>
                      <a:endParaRPr lang="en-ZA" sz="1800" b="0" dirty="0">
                        <a:solidFill>
                          <a:schemeClr val="bg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549985842"/>
                  </a:ext>
                </a:extLst>
              </a:tr>
              <a:tr h="370840">
                <a:tc>
                  <a:txBody>
                    <a:bodyPr/>
                    <a:lstStyle/>
                    <a:p>
                      <a:pPr marL="0" marR="0" indent="0" algn="l" defTabSz="914290" rtl="0" eaLnBrk="1" fontAlgn="auto" latinLnBrk="0" hangingPunct="1">
                        <a:lnSpc>
                          <a:spcPct val="100000"/>
                        </a:lnSpc>
                        <a:spcBef>
                          <a:spcPts val="0"/>
                        </a:spcBef>
                        <a:spcAft>
                          <a:spcPts val="0"/>
                        </a:spcAft>
                        <a:buClrTx/>
                        <a:buSzTx/>
                        <a:buFontTx/>
                        <a:buNone/>
                        <a:tabLst/>
                        <a:defRPr/>
                      </a:pPr>
                      <a:r>
                        <a:rPr lang="en-ZA" sz="1800" b="0" kern="1200" dirty="0">
                          <a:solidFill>
                            <a:schemeClr val="bg1"/>
                          </a:solidFill>
                          <a:effectLst/>
                          <a:latin typeface="+mn-lt"/>
                          <a:ea typeface="+mn-ea"/>
                          <a:cs typeface="Arial" panose="020B0604020202020204" pitchFamily="34" charset="0"/>
                        </a:rPr>
                        <a:t>Partial Disclosure</a:t>
                      </a:r>
                      <a:endParaRPr lang="en-ZA" sz="1800" b="0" dirty="0">
                        <a:solidFill>
                          <a:schemeClr val="bg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marL="0" marR="0" indent="0" algn="just" defTabSz="914290" rtl="0" eaLnBrk="1" fontAlgn="auto" latinLnBrk="0" hangingPunct="1">
                        <a:lnSpc>
                          <a:spcPct val="100000"/>
                        </a:lnSpc>
                        <a:spcBef>
                          <a:spcPts val="0"/>
                        </a:spcBef>
                        <a:spcAft>
                          <a:spcPts val="0"/>
                        </a:spcAft>
                        <a:buClrTx/>
                        <a:buSzTx/>
                        <a:buFontTx/>
                        <a:buNone/>
                        <a:tabLst/>
                        <a:defRPr/>
                      </a:pPr>
                      <a:r>
                        <a:rPr lang="en-ZA" sz="1800" b="0" kern="1200" dirty="0">
                          <a:solidFill>
                            <a:schemeClr val="bg1"/>
                          </a:solidFill>
                          <a:effectLst/>
                          <a:latin typeface="+mn-lt"/>
                          <a:ea typeface="+mn-ea"/>
                          <a:cs typeface="Arial" panose="020B0604020202020204" pitchFamily="34" charset="0"/>
                        </a:rPr>
                        <a:t>The child is made aware of their illness without actually naming HIV</a:t>
                      </a:r>
                      <a:endParaRPr lang="en-ZA" sz="1800" b="0" dirty="0">
                        <a:solidFill>
                          <a:schemeClr val="bg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3170121548"/>
                  </a:ext>
                </a:extLst>
              </a:tr>
              <a:tr h="370840">
                <a:tc>
                  <a:txBody>
                    <a:bodyPr/>
                    <a:lstStyle/>
                    <a:p>
                      <a:r>
                        <a:rPr lang="en-ZA" sz="1800" b="0" kern="1200" dirty="0">
                          <a:solidFill>
                            <a:schemeClr val="bg1"/>
                          </a:solidFill>
                          <a:effectLst/>
                          <a:latin typeface="+mn-lt"/>
                          <a:ea typeface="+mn-ea"/>
                          <a:cs typeface="Arial" panose="020B0604020202020204" pitchFamily="34" charset="0"/>
                        </a:rPr>
                        <a:t>Full Disclosure</a:t>
                      </a:r>
                      <a:endParaRPr lang="en-ZA" sz="1800" b="0" dirty="0">
                        <a:solidFill>
                          <a:schemeClr val="bg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nSpc>
                          <a:spcPct val="107000"/>
                        </a:lnSpc>
                        <a:spcBef>
                          <a:spcPts val="30"/>
                        </a:spcBef>
                        <a:spcAft>
                          <a:spcPts val="0"/>
                        </a:spcAft>
                      </a:pPr>
                      <a:r>
                        <a:rPr lang="en-ZA" sz="1800" b="0" dirty="0">
                          <a:solidFill>
                            <a:schemeClr val="bg1"/>
                          </a:solidFill>
                          <a:effectLst/>
                          <a:latin typeface="+mn-lt"/>
                          <a:ea typeface="Helvetica" pitchFamily="34" charset="0"/>
                          <a:cs typeface="Arial" panose="020B0604020202020204" pitchFamily="34" charset="0"/>
                        </a:rPr>
                        <a:t> </a:t>
                      </a:r>
                      <a:r>
                        <a:rPr lang="en-ZA" sz="1800" b="0" kern="1200" dirty="0">
                          <a:solidFill>
                            <a:schemeClr val="bg1"/>
                          </a:solidFill>
                          <a:effectLst/>
                          <a:latin typeface="+mn-lt"/>
                          <a:ea typeface="+mn-ea"/>
                          <a:cs typeface="Arial" panose="020B0604020202020204" pitchFamily="34" charset="0"/>
                        </a:rPr>
                        <a:t>The child is made aware of their illness   </a:t>
                      </a:r>
                    </a:p>
                    <a:p>
                      <a:pPr>
                        <a:lnSpc>
                          <a:spcPct val="107000"/>
                        </a:lnSpc>
                        <a:spcBef>
                          <a:spcPts val="30"/>
                        </a:spcBef>
                        <a:spcAft>
                          <a:spcPts val="0"/>
                        </a:spcAft>
                      </a:pPr>
                      <a:r>
                        <a:rPr lang="en-ZA" sz="1800" b="0" kern="1200" dirty="0">
                          <a:solidFill>
                            <a:schemeClr val="bg1"/>
                          </a:solidFill>
                          <a:effectLst/>
                          <a:latin typeface="+mn-lt"/>
                          <a:ea typeface="+mn-ea"/>
                          <a:cs typeface="Arial" panose="020B0604020202020204" pitchFamily="34" charset="0"/>
                        </a:rPr>
                        <a:t> which is named as HIV</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872133926"/>
                  </a:ext>
                </a:extLst>
              </a:tr>
            </a:tbl>
          </a:graphicData>
        </a:graphic>
      </p:graphicFrame>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284" y="5972243"/>
            <a:ext cx="1345264" cy="47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4504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itle 1"/>
          <p:cNvSpPr>
            <a:spLocks noGrp="1"/>
          </p:cNvSpPr>
          <p:nvPr>
            <p:ph type="ctrTitle"/>
          </p:nvPr>
        </p:nvSpPr>
        <p:spPr/>
        <p:txBody>
          <a:bodyPr/>
          <a:lstStyle/>
          <a:p>
            <a:pPr eaLnBrk="1" hangingPunct="1"/>
            <a:endParaRPr lang="en-US">
              <a:ea typeface="ＭＳ Ｐゴシック" pitchFamily="-107" charset="-128"/>
            </a:endParaRPr>
          </a:p>
        </p:txBody>
      </p:sp>
      <p:sp>
        <p:nvSpPr>
          <p:cNvPr id="201731" name="Subtitle 2"/>
          <p:cNvSpPr>
            <a:spLocks noGrp="1"/>
          </p:cNvSpPr>
          <p:nvPr>
            <p:ph type="subTitle" idx="1"/>
          </p:nvPr>
        </p:nvSpPr>
        <p:spPr/>
        <p:txBody>
          <a:bodyPr/>
          <a:lstStyle/>
          <a:p>
            <a:pPr eaLnBrk="1" hangingPunct="1"/>
            <a:endParaRPr lang="en-US"/>
          </a:p>
        </p:txBody>
      </p:sp>
      <p:pic>
        <p:nvPicPr>
          <p:cNvPr id="201732" name="Picture 3"/>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TextBox 1"/>
          <p:cNvSpPr txBox="1"/>
          <p:nvPr/>
        </p:nvSpPr>
        <p:spPr>
          <a:xfrm>
            <a:off x="827584" y="6237312"/>
            <a:ext cx="1436204" cy="369332"/>
          </a:xfrm>
          <a:prstGeom prst="rect">
            <a:avLst/>
          </a:prstGeom>
          <a:solidFill>
            <a:schemeClr val="accent3">
              <a:lumMod val="60000"/>
              <a:lumOff val="40000"/>
            </a:schemeClr>
          </a:solidFill>
          <a:ln>
            <a:solidFill>
              <a:schemeClr val="accent3">
                <a:lumMod val="50000"/>
              </a:schemeClr>
            </a:solidFill>
          </a:ln>
        </p:spPr>
        <p:txBody>
          <a:bodyPr wrap="square" rtlCol="0">
            <a:spAutoFit/>
          </a:bodyPr>
          <a:lstStyle/>
          <a:p>
            <a:pPr algn="ctr"/>
            <a:r>
              <a:rPr lang="en-ZA" dirty="0"/>
              <a:t>0 – 2 years</a:t>
            </a:r>
          </a:p>
        </p:txBody>
      </p:sp>
      <p:sp>
        <p:nvSpPr>
          <p:cNvPr id="6" name="TextBox 5"/>
          <p:cNvSpPr txBox="1"/>
          <p:nvPr/>
        </p:nvSpPr>
        <p:spPr>
          <a:xfrm>
            <a:off x="4067944" y="6237312"/>
            <a:ext cx="1436204" cy="369332"/>
          </a:xfrm>
          <a:prstGeom prst="rect">
            <a:avLst/>
          </a:prstGeom>
          <a:solidFill>
            <a:schemeClr val="accent3">
              <a:lumMod val="60000"/>
              <a:lumOff val="40000"/>
            </a:schemeClr>
          </a:solidFill>
          <a:ln>
            <a:solidFill>
              <a:schemeClr val="accent3">
                <a:lumMod val="50000"/>
              </a:schemeClr>
            </a:solidFill>
          </a:ln>
        </p:spPr>
        <p:txBody>
          <a:bodyPr wrap="square" rtlCol="0">
            <a:spAutoFit/>
          </a:bodyPr>
          <a:lstStyle/>
          <a:p>
            <a:pPr algn="ctr"/>
            <a:r>
              <a:rPr lang="en-ZA" dirty="0"/>
              <a:t>3 – 9 years</a:t>
            </a:r>
          </a:p>
        </p:txBody>
      </p:sp>
      <p:sp>
        <p:nvSpPr>
          <p:cNvPr id="7" name="TextBox 6"/>
          <p:cNvSpPr txBox="1"/>
          <p:nvPr/>
        </p:nvSpPr>
        <p:spPr>
          <a:xfrm>
            <a:off x="7021996" y="6237312"/>
            <a:ext cx="1436204" cy="369332"/>
          </a:xfrm>
          <a:prstGeom prst="rect">
            <a:avLst/>
          </a:prstGeom>
          <a:solidFill>
            <a:schemeClr val="accent3">
              <a:lumMod val="60000"/>
              <a:lumOff val="40000"/>
            </a:schemeClr>
          </a:solidFill>
          <a:ln>
            <a:solidFill>
              <a:schemeClr val="accent3">
                <a:lumMod val="50000"/>
              </a:schemeClr>
            </a:solidFill>
          </a:ln>
        </p:spPr>
        <p:txBody>
          <a:bodyPr wrap="square" rtlCol="0">
            <a:spAutoFit/>
          </a:bodyPr>
          <a:lstStyle/>
          <a:p>
            <a:pPr algn="ctr"/>
            <a:r>
              <a:rPr lang="en-ZA" dirty="0"/>
              <a:t>10 + years</a:t>
            </a:r>
          </a:p>
        </p:txBody>
      </p:sp>
      <p:sp>
        <p:nvSpPr>
          <p:cNvPr id="3" name="Right Arrow 2"/>
          <p:cNvSpPr/>
          <p:nvPr/>
        </p:nvSpPr>
        <p:spPr>
          <a:xfrm>
            <a:off x="2555776" y="6340678"/>
            <a:ext cx="1008112" cy="184666"/>
          </a:xfrm>
          <a:prstGeom prst="rightArrow">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ight Arrow 8"/>
          <p:cNvSpPr/>
          <p:nvPr/>
        </p:nvSpPr>
        <p:spPr>
          <a:xfrm>
            <a:off x="5759016" y="6340678"/>
            <a:ext cx="1008112" cy="184666"/>
          </a:xfrm>
          <a:prstGeom prst="rightArrow">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31974626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98290" y="1052736"/>
            <a:ext cx="7850591" cy="4850553"/>
          </a:xfrm>
          <a:prstGeom prst="rect">
            <a:avLst/>
          </a:prstGeom>
        </p:spPr>
        <p:txBody>
          <a:bodyPr/>
          <a:lst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altLang="en-US" sz="2800" dirty="0">
                <a:cs typeface="Arial" panose="020B0604020202020204" pitchFamily="34" charset="0"/>
              </a:rPr>
              <a:t>Types of Disclosure</a:t>
            </a:r>
          </a:p>
          <a:p>
            <a:pPr marL="0" indent="0">
              <a:buFont typeface="Arial" pitchFamily="34" charset="0"/>
              <a:buNone/>
            </a:pPr>
            <a:endParaRPr lang="en-US" altLang="en-US" sz="2800" dirty="0">
              <a:cs typeface="Arial" panose="020B0604020202020204" pitchFamily="34" charset="0"/>
            </a:endParaRPr>
          </a:p>
          <a:p>
            <a:pPr marL="0" indent="0">
              <a:buFont typeface="Arial" pitchFamily="34" charset="0"/>
              <a:buNone/>
            </a:pPr>
            <a:endParaRPr lang="en-US" altLang="en-US" sz="2800" dirty="0">
              <a:cs typeface="Arial" panose="020B0604020202020204" pitchFamily="34" charset="0"/>
            </a:endParaRPr>
          </a:p>
        </p:txBody>
      </p:sp>
      <p:sp>
        <p:nvSpPr>
          <p:cNvPr id="5" name="Title 1"/>
          <p:cNvSpPr txBox="1">
            <a:spLocks/>
          </p:cNvSpPr>
          <p:nvPr/>
        </p:nvSpPr>
        <p:spPr>
          <a:xfrm>
            <a:off x="278284" y="43849"/>
            <a:ext cx="7126781" cy="648847"/>
          </a:xfrm>
          <a:prstGeom prst="rect">
            <a:avLst/>
          </a:prstGeom>
        </p:spPr>
        <p:txBody>
          <a:bodyPr anchor="ctr"/>
          <a:lstStyle>
            <a:lvl1pPr algn="ctr" defTabSz="914290" rtl="0" eaLnBrk="1" latinLnBrk="0" hangingPunct="1">
              <a:spcBef>
                <a:spcPct val="0"/>
              </a:spcBef>
              <a:buNone/>
              <a:defRPr sz="4400" kern="1200">
                <a:solidFill>
                  <a:schemeClr val="tx1"/>
                </a:solidFill>
                <a:latin typeface="+mj-lt"/>
                <a:ea typeface="+mj-ea"/>
                <a:cs typeface="+mj-cs"/>
              </a:defRPr>
            </a:lvl1pPr>
          </a:lstStyle>
          <a:p>
            <a:pPr algn="l"/>
            <a:r>
              <a:rPr lang="en-US" altLang="en-US" sz="2600" dirty="0">
                <a:solidFill>
                  <a:schemeClr val="bg1"/>
                </a:solidFill>
                <a:cs typeface="Arial" panose="020B0604020202020204" pitchFamily="34" charset="0"/>
              </a:rPr>
              <a:t>Chapter 1: Disclosure Guiding Principles</a:t>
            </a:r>
          </a:p>
        </p:txBody>
      </p:sp>
      <p:graphicFrame>
        <p:nvGraphicFramePr>
          <p:cNvPr id="7" name="Table 6"/>
          <p:cNvGraphicFramePr>
            <a:graphicFrameLocks noGrp="1"/>
          </p:cNvGraphicFramePr>
          <p:nvPr>
            <p:extLst>
              <p:ext uri="{D42A27DB-BD31-4B8C-83A1-F6EECF244321}">
                <p14:modId xmlns:p14="http://schemas.microsoft.com/office/powerpoint/2010/main" val="307074995"/>
              </p:ext>
            </p:extLst>
          </p:nvPr>
        </p:nvGraphicFramePr>
        <p:xfrm>
          <a:off x="467544" y="1628800"/>
          <a:ext cx="8136905" cy="4884674"/>
        </p:xfrm>
        <a:graphic>
          <a:graphicData uri="http://schemas.openxmlformats.org/drawingml/2006/table">
            <a:tbl>
              <a:tblPr firstRow="1" bandRow="1">
                <a:tableStyleId>{5C22544A-7EE6-4342-B048-85BDC9FD1C3A}</a:tableStyleId>
              </a:tblPr>
              <a:tblGrid>
                <a:gridCol w="2880320">
                  <a:extLst>
                    <a:ext uri="{9D8B030D-6E8A-4147-A177-3AD203B41FA5}">
                      <a16:colId xmlns:a16="http://schemas.microsoft.com/office/drawing/2014/main" val="2802047853"/>
                    </a:ext>
                  </a:extLst>
                </a:gridCol>
                <a:gridCol w="5256585">
                  <a:extLst>
                    <a:ext uri="{9D8B030D-6E8A-4147-A177-3AD203B41FA5}">
                      <a16:colId xmlns:a16="http://schemas.microsoft.com/office/drawing/2014/main" val="1011727166"/>
                    </a:ext>
                  </a:extLst>
                </a:gridCol>
              </a:tblGrid>
              <a:tr h="370840">
                <a:tc>
                  <a:txBody>
                    <a:bodyPr/>
                    <a:lstStyle/>
                    <a:p>
                      <a:r>
                        <a:rPr lang="en-ZA" sz="1800" b="0" kern="1200" dirty="0">
                          <a:solidFill>
                            <a:schemeClr val="bg1"/>
                          </a:solidFill>
                          <a:effectLst/>
                          <a:latin typeface="+mn-lt"/>
                          <a:ea typeface="+mn-ea"/>
                          <a:cs typeface="+mn-cs"/>
                        </a:rPr>
                        <a:t>Prepared Disclosure</a:t>
                      </a:r>
                      <a:endParaRPr lang="en-ZA" sz="1800" b="0" dirty="0">
                        <a:solidFill>
                          <a:schemeClr val="bg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marL="0" marR="0" indent="0" algn="just" defTabSz="914290" rtl="0" eaLnBrk="1" fontAlgn="auto" latinLnBrk="0" hangingPunct="1">
                        <a:lnSpc>
                          <a:spcPct val="100000"/>
                        </a:lnSpc>
                        <a:spcBef>
                          <a:spcPts val="0"/>
                        </a:spcBef>
                        <a:spcAft>
                          <a:spcPts val="0"/>
                        </a:spcAft>
                        <a:buClrTx/>
                        <a:buSzTx/>
                        <a:buFontTx/>
                        <a:buNone/>
                        <a:tabLst/>
                        <a:defRPr/>
                      </a:pPr>
                      <a:r>
                        <a:rPr lang="en-ZA" sz="1800" b="0" kern="1200" dirty="0">
                          <a:solidFill>
                            <a:schemeClr val="bg1"/>
                          </a:solidFill>
                          <a:effectLst/>
                          <a:latin typeface="+mn-lt"/>
                          <a:ea typeface="+mn-ea"/>
                          <a:cs typeface="+mn-cs"/>
                        </a:rPr>
                        <a:t>The HCP, the PCG and the child are fully prepared for the disclosure process</a:t>
                      </a:r>
                      <a:endParaRPr lang="en-ZA" sz="1800" b="0" dirty="0">
                        <a:solidFill>
                          <a:schemeClr val="bg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549985842"/>
                  </a:ext>
                </a:extLst>
              </a:tr>
              <a:tr h="370840">
                <a:tc>
                  <a:txBody>
                    <a:bodyPr/>
                    <a:lstStyle/>
                    <a:p>
                      <a:r>
                        <a:rPr lang="en-ZA" sz="1800" kern="1200" dirty="0">
                          <a:solidFill>
                            <a:schemeClr val="bg1"/>
                          </a:solidFill>
                          <a:effectLst/>
                          <a:latin typeface="+mn-lt"/>
                          <a:ea typeface="+mn-ea"/>
                          <a:cs typeface="+mn-cs"/>
                        </a:rPr>
                        <a:t>Unprepared Disclosure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just"/>
                      <a:r>
                        <a:rPr lang="en-ZA" sz="1800" kern="1200" dirty="0">
                          <a:solidFill>
                            <a:schemeClr val="bg1"/>
                          </a:solidFill>
                          <a:effectLst/>
                          <a:latin typeface="+mn-lt"/>
                          <a:ea typeface="+mn-ea"/>
                          <a:cs typeface="+mn-cs"/>
                        </a:rPr>
                        <a:t>Either the health care provider, the primary caregiver or the child are not fully prepared for the disclosure process</a:t>
                      </a:r>
                      <a:endParaRPr lang="en-ZA" sz="1800" b="0" dirty="0">
                        <a:solidFill>
                          <a:schemeClr val="bg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3170121548"/>
                  </a:ext>
                </a:extLst>
              </a:tr>
              <a:tr h="370840">
                <a:tc>
                  <a:txBody>
                    <a:bodyPr/>
                    <a:lstStyle/>
                    <a:p>
                      <a:r>
                        <a:rPr lang="en-ZA" sz="1800" b="1" kern="1200" dirty="0">
                          <a:solidFill>
                            <a:schemeClr val="bg1"/>
                          </a:solidFill>
                          <a:effectLst/>
                          <a:latin typeface="+mn-lt"/>
                          <a:ea typeface="+mn-ea"/>
                          <a:cs typeface="+mn-cs"/>
                        </a:rPr>
                        <a:t> </a:t>
                      </a:r>
                      <a:r>
                        <a:rPr lang="en-ZA" sz="1800" kern="1200" dirty="0">
                          <a:solidFill>
                            <a:schemeClr val="bg1"/>
                          </a:solidFill>
                          <a:effectLst/>
                          <a:latin typeface="+mn-lt"/>
                          <a:ea typeface="+mn-ea"/>
                          <a:cs typeface="+mn-cs"/>
                        </a:rPr>
                        <a:t>Involuntary Disclosure</a:t>
                      </a:r>
                      <a:endParaRPr lang="en-ZA" sz="1800" b="0" dirty="0">
                        <a:solidFill>
                          <a:schemeClr val="bg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just">
                        <a:lnSpc>
                          <a:spcPct val="107000"/>
                        </a:lnSpc>
                        <a:spcBef>
                          <a:spcPts val="30"/>
                        </a:spcBef>
                        <a:spcAft>
                          <a:spcPts val="0"/>
                        </a:spcAft>
                      </a:pPr>
                      <a:r>
                        <a:rPr lang="en-ZA" sz="1800" b="0" dirty="0">
                          <a:solidFill>
                            <a:schemeClr val="bg1"/>
                          </a:solidFill>
                          <a:effectLst/>
                          <a:latin typeface="+mn-lt"/>
                          <a:ea typeface="Helvetica" pitchFamily="34" charset="0"/>
                          <a:cs typeface="Arial" panose="020B0604020202020204" pitchFamily="34" charset="0"/>
                        </a:rPr>
                        <a:t> </a:t>
                      </a:r>
                      <a:r>
                        <a:rPr lang="en-ZA" sz="1800" kern="1200" dirty="0">
                          <a:solidFill>
                            <a:schemeClr val="bg1"/>
                          </a:solidFill>
                          <a:effectLst/>
                          <a:latin typeface="+mn-lt"/>
                          <a:ea typeface="+mn-ea"/>
                          <a:cs typeface="+mn-cs"/>
                        </a:rPr>
                        <a:t>The primary caregiver is forced into disclosing to the</a:t>
                      </a:r>
                    </a:p>
                    <a:p>
                      <a:pPr algn="just">
                        <a:lnSpc>
                          <a:spcPct val="107000"/>
                        </a:lnSpc>
                        <a:spcBef>
                          <a:spcPts val="30"/>
                        </a:spcBef>
                        <a:spcAft>
                          <a:spcPts val="0"/>
                        </a:spcAft>
                      </a:pPr>
                      <a:r>
                        <a:rPr lang="en-ZA" sz="1800" kern="1200" dirty="0">
                          <a:solidFill>
                            <a:schemeClr val="bg1"/>
                          </a:solidFill>
                          <a:effectLst/>
                          <a:latin typeface="+mn-lt"/>
                          <a:ea typeface="+mn-ea"/>
                          <a:cs typeface="+mn-cs"/>
                        </a:rPr>
                        <a:t> child due to circumstances</a:t>
                      </a:r>
                      <a:endParaRPr lang="en-ZA" sz="1800" b="0" kern="1200" dirty="0">
                        <a:solidFill>
                          <a:schemeClr val="bg1"/>
                        </a:solidFill>
                        <a:effectLst/>
                        <a:latin typeface="+mn-lt"/>
                        <a:ea typeface="+mn-ea"/>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872133926"/>
                  </a:ext>
                </a:extLst>
              </a:tr>
              <a:tr h="370840">
                <a:tc>
                  <a:txBody>
                    <a:bodyPr/>
                    <a:lstStyle/>
                    <a:p>
                      <a:r>
                        <a:rPr lang="en-ZA" sz="1800" b="0" kern="1200" dirty="0">
                          <a:solidFill>
                            <a:schemeClr val="bg1"/>
                          </a:solidFill>
                          <a:effectLst/>
                          <a:latin typeface="+mn-lt"/>
                          <a:ea typeface="+mn-ea"/>
                          <a:cs typeface="Arial" panose="020B0604020202020204" pitchFamily="34" charset="0"/>
                        </a:rPr>
                        <a:t>Health Promoting Disclosure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marL="0" marR="0" indent="0" algn="just" defTabSz="914290" rtl="0" eaLnBrk="1" fontAlgn="auto" latinLnBrk="0" hangingPunct="1">
                        <a:lnSpc>
                          <a:spcPct val="100000"/>
                        </a:lnSpc>
                        <a:spcBef>
                          <a:spcPts val="0"/>
                        </a:spcBef>
                        <a:spcAft>
                          <a:spcPts val="0"/>
                        </a:spcAft>
                        <a:buClrTx/>
                        <a:buSzTx/>
                        <a:buFontTx/>
                        <a:buNone/>
                        <a:tabLst/>
                        <a:defRPr/>
                      </a:pPr>
                      <a:r>
                        <a:rPr lang="en-ZA" sz="1800" b="0" kern="1200" dirty="0">
                          <a:solidFill>
                            <a:schemeClr val="bg1"/>
                          </a:solidFill>
                          <a:effectLst/>
                          <a:latin typeface="+mn-lt"/>
                          <a:ea typeface="+mn-ea"/>
                          <a:cs typeface="Arial" panose="020B0604020202020204" pitchFamily="34" charset="0"/>
                        </a:rPr>
                        <a:t>The child knows everything about their disease that is appropriate for their age. They are equipped in a supportive manner with skills to take age-appropriate responsibility for their health</a:t>
                      </a:r>
                      <a:endParaRPr lang="en-ZA" sz="1800" b="0" dirty="0">
                        <a:solidFill>
                          <a:schemeClr val="bg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2387084025"/>
                  </a:ext>
                </a:extLst>
              </a:tr>
              <a:tr h="370840">
                <a:tc>
                  <a:txBody>
                    <a:bodyPr/>
                    <a:lstStyle/>
                    <a:p>
                      <a:r>
                        <a:rPr lang="en-ZA" sz="1800" kern="1200" dirty="0">
                          <a:solidFill>
                            <a:schemeClr val="bg1"/>
                          </a:solidFill>
                          <a:effectLst/>
                          <a:latin typeface="+mn-lt"/>
                          <a:ea typeface="+mn-ea"/>
                          <a:cs typeface="+mn-cs"/>
                        </a:rPr>
                        <a:t>Accidental Disclosure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just"/>
                      <a:r>
                        <a:rPr lang="en-ZA" sz="1800" kern="1200" dirty="0">
                          <a:solidFill>
                            <a:schemeClr val="bg1"/>
                          </a:solidFill>
                          <a:effectLst/>
                          <a:latin typeface="+mn-lt"/>
                          <a:ea typeface="+mn-ea"/>
                          <a:cs typeface="+mn-cs"/>
                        </a:rPr>
                        <a:t>The  child  becomes  aware  of  their  illness  purely  through  an  incident  that  is accidental</a:t>
                      </a:r>
                      <a:endParaRPr lang="en-ZA" sz="1800" b="0" dirty="0">
                        <a:solidFill>
                          <a:schemeClr val="bg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1376266377"/>
                  </a:ext>
                </a:extLst>
              </a:tr>
              <a:tr h="370840">
                <a:tc>
                  <a:txBody>
                    <a:bodyPr/>
                    <a:lstStyle/>
                    <a:p>
                      <a:r>
                        <a:rPr lang="en-ZA" sz="1800" kern="1200" dirty="0">
                          <a:solidFill>
                            <a:schemeClr val="bg1"/>
                          </a:solidFill>
                          <a:effectLst/>
                          <a:latin typeface="+mn-lt"/>
                          <a:ea typeface="+mn-ea"/>
                          <a:cs typeface="+mn-cs"/>
                        </a:rPr>
                        <a:t>Complete Disclosure</a:t>
                      </a:r>
                    </a:p>
                    <a:p>
                      <a:r>
                        <a:rPr lang="en-ZA" sz="1800" kern="1200" dirty="0">
                          <a:solidFill>
                            <a:schemeClr val="bg1"/>
                          </a:solidFill>
                          <a:effectLst/>
                          <a:latin typeface="+mn-lt"/>
                          <a:ea typeface="+mn-ea"/>
                          <a:cs typeface="+mn-cs"/>
                        </a:rPr>
                        <a:t>Process</a:t>
                      </a:r>
                      <a:endParaRPr lang="en-ZA" sz="1800" b="0" dirty="0">
                        <a:solidFill>
                          <a:schemeClr val="bg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just"/>
                      <a:r>
                        <a:rPr lang="en-ZA" sz="1800" b="0" kern="1200" dirty="0">
                          <a:solidFill>
                            <a:schemeClr val="bg1"/>
                          </a:solidFill>
                          <a:effectLst/>
                          <a:latin typeface="+mn-lt"/>
                          <a:ea typeface="+mn-ea"/>
                          <a:cs typeface="Arial" panose="020B0604020202020204" pitchFamily="34" charset="0"/>
                        </a:rPr>
                        <a:t>The child is guided through a process, from the stage of non-disclosure to the stage of health-promoting disclosure within a children’s rights framework</a:t>
                      </a:r>
                      <a:endParaRPr lang="en-ZA" sz="1800" b="0" dirty="0">
                        <a:solidFill>
                          <a:schemeClr val="bg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1596176815"/>
                  </a:ext>
                </a:extLst>
              </a:tr>
            </a:tbl>
          </a:graphicData>
        </a:graphic>
      </p:graphicFrame>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392" y="6309320"/>
            <a:ext cx="1345264" cy="47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16526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17515</TotalTime>
  <Words>4290</Words>
  <Application>Microsoft Office PowerPoint</Application>
  <PresentationFormat>On-screen Show (4:3)</PresentationFormat>
  <Paragraphs>559</Paragraphs>
  <Slides>58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vt:lpstr>
      <vt:lpstr>Calibri</vt:lpstr>
      <vt:lpstr>Century Gothic</vt:lpstr>
      <vt:lpstr>Helvetica</vt:lpstr>
      <vt:lpstr>Custom Design</vt:lpstr>
      <vt:lpstr>PowerPoint Presentation</vt:lpstr>
      <vt:lpstr>Getting to Know Each Other</vt:lpstr>
      <vt:lpstr>Chapter 1: Definitions and Guiding Principles</vt:lpstr>
      <vt:lpstr>Chapter 1: Definitions and Guiding Principles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Chapter 3: A Contextual Framework for Disclosure</vt:lpstr>
      <vt:lpstr>PowerPoint Presentation</vt:lpstr>
      <vt:lpstr>PowerPoint Presentation</vt:lpstr>
      <vt:lpstr>PowerPoint Presentation</vt:lpstr>
      <vt:lpstr>Child-Friendly Spaces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Musa Manganye;Refilwe Sello</dc:creator>
  <cp:lastModifiedBy>Sheena Lott</cp:lastModifiedBy>
  <cp:revision>960</cp:revision>
  <cp:lastPrinted>2015-08-05T07:14:29Z</cp:lastPrinted>
  <dcterms:created xsi:type="dcterms:W3CDTF">2013-10-17T06:13:57Z</dcterms:created>
  <dcterms:modified xsi:type="dcterms:W3CDTF">2022-07-25T14:41:10Z</dcterms:modified>
</cp:coreProperties>
</file>